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58" r:id="rId2"/>
    <p:sldId id="350" r:id="rId3"/>
    <p:sldId id="351" r:id="rId4"/>
    <p:sldId id="352" r:id="rId5"/>
    <p:sldId id="331" r:id="rId6"/>
    <p:sldId id="332" r:id="rId7"/>
    <p:sldId id="337" r:id="rId8"/>
    <p:sldId id="338" r:id="rId9"/>
    <p:sldId id="290" r:id="rId10"/>
    <p:sldId id="369" r:id="rId11"/>
    <p:sldId id="339" r:id="rId12"/>
    <p:sldId id="340" r:id="rId13"/>
    <p:sldId id="284" r:id="rId14"/>
    <p:sldId id="260" r:id="rId15"/>
    <p:sldId id="341" r:id="rId16"/>
    <p:sldId id="263" r:id="rId17"/>
    <p:sldId id="287" r:id="rId18"/>
    <p:sldId id="353" r:id="rId19"/>
    <p:sldId id="354" r:id="rId20"/>
    <p:sldId id="360" r:id="rId21"/>
    <p:sldId id="330" r:id="rId22"/>
    <p:sldId id="288" r:id="rId23"/>
    <p:sldId id="359" r:id="rId24"/>
    <p:sldId id="366" r:id="rId25"/>
    <p:sldId id="367" r:id="rId26"/>
    <p:sldId id="368" r:id="rId27"/>
    <p:sldId id="362" r:id="rId28"/>
    <p:sldId id="310" r:id="rId29"/>
    <p:sldId id="312" r:id="rId30"/>
    <p:sldId id="307" r:id="rId31"/>
    <p:sldId id="363" r:id="rId32"/>
    <p:sldId id="364" r:id="rId33"/>
    <p:sldId id="365" r:id="rId34"/>
    <p:sldId id="257" r:id="rId35"/>
    <p:sldId id="285" r:id="rId36"/>
    <p:sldId id="343" r:id="rId37"/>
    <p:sldId id="361" r:id="rId38"/>
    <p:sldId id="342" r:id="rId39"/>
    <p:sldId id="266" r:id="rId40"/>
    <p:sldId id="334" r:id="rId41"/>
    <p:sldId id="326" r:id="rId42"/>
    <p:sldId id="325" r:id="rId43"/>
    <p:sldId id="267" r:id="rId44"/>
    <p:sldId id="317" r:id="rId45"/>
    <p:sldId id="344" r:id="rId46"/>
    <p:sldId id="322" r:id="rId47"/>
    <p:sldId id="320" r:id="rId48"/>
    <p:sldId id="356" r:id="rId49"/>
    <p:sldId id="37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EFC1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750" autoAdjust="0"/>
    <p:restoredTop sz="92308" autoAdjust="0"/>
  </p:normalViewPr>
  <p:slideViewPr>
    <p:cSldViewPr>
      <p:cViewPr>
        <p:scale>
          <a:sx n="75" d="100"/>
          <a:sy n="75" d="100"/>
        </p:scale>
        <p:origin x="-13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noFill/>
              <a:ln w="66675">
                <a:solidFill>
                  <a:srgbClr val="FFFF00"/>
                </a:solidFill>
              </a:ln>
            </c:spPr>
          </c:dPt>
          <c:dPt>
            <c:idx val="1"/>
            <c:spPr>
              <a:solidFill>
                <a:schemeClr val="bg1"/>
              </a:solidFill>
              <a:ln w="63500">
                <a:solidFill>
                  <a:schemeClr val="bg1"/>
                </a:solidFill>
              </a:ln>
            </c:spPr>
          </c:dPt>
          <c:dPt>
            <c:idx val="2"/>
            <c:spPr>
              <a:noFill/>
              <a:ln w="63500">
                <a:solidFill>
                  <a:schemeClr val="bg1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 w="63500">
                <a:solidFill>
                  <a:srgbClr val="FFFF00"/>
                </a:solidFill>
              </a:ln>
            </c:spPr>
          </c:dPt>
          <c:dLbls>
            <c:dLbl>
              <c:idx val="0"/>
              <c:layout>
                <c:manualLayout>
                  <c:x val="-9.24099675201462E-2"/>
                  <c:y val="0.14071534786733106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defRPr>
                    </a:pPr>
                    <a:r>
                      <a:rPr lang="en-US" sz="2400" b="1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rPr>
                      <a:t>20</a:t>
                    </a:r>
                    <a:r>
                      <a:rPr lang="ru-RU" sz="2400" b="1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rPr>
                      <a:t>%</a:t>
                    </a:r>
                    <a:endParaRPr lang="en-US" sz="2400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endParaRPr>
                  </a:p>
                </c:rich>
              </c:tx>
              <c:spPr/>
              <c:showVal val="1"/>
            </c:dLbl>
            <c:dLbl>
              <c:idx val="1"/>
              <c:layout>
                <c:manualLayout>
                  <c:x val="5.2561790165727828E-3"/>
                  <c:y val="-1.2132412637912029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defRPr>
                    </a:pPr>
                    <a:r>
                      <a:rPr lang="en-US" sz="2400" b="1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rPr>
                      <a:t>2</a:t>
                    </a:r>
                    <a:r>
                      <a:rPr lang="ru-RU" sz="2400" b="1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rPr>
                      <a:t>%</a:t>
                    </a:r>
                    <a:endParaRPr lang="en-US" sz="2400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endParaRPr>
                  </a:p>
                </c:rich>
              </c:tx>
              <c:spPr/>
              <c:showVal val="1"/>
            </c:dLbl>
            <c:dLbl>
              <c:idx val="2"/>
              <c:layout>
                <c:manualLayout>
                  <c:x val="-0.12836644568210875"/>
                  <c:y val="-5.1142608086281016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  <a:latin typeface="Trebuchet MS" panose="020B0603020202020204" pitchFamily="34" charset="0"/>
                      </a:defRPr>
                    </a:pPr>
                    <a:r>
                      <a:rPr lang="en-US" sz="2400" b="1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rPr>
                      <a:t>14</a:t>
                    </a:r>
                    <a:r>
                      <a:rPr lang="ru-RU" sz="2400" b="1" dirty="0" smtClean="0">
                        <a:solidFill>
                          <a:schemeClr val="bg1"/>
                        </a:solidFill>
                        <a:latin typeface="Trebuchet MS" panose="020B0603020202020204" pitchFamily="34" charset="0"/>
                      </a:rPr>
                      <a:t>%</a:t>
                    </a:r>
                    <a:endParaRPr lang="en-US" sz="2400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endParaRPr>
                  </a:p>
                </c:rich>
              </c:tx>
              <c:spPr/>
              <c:showVal val="1"/>
            </c:dLbl>
            <c:dLbl>
              <c:idx val="3"/>
              <c:layout>
                <c:manualLayout>
                  <c:x val="0.12576495125470197"/>
                  <c:y val="-0.25817494637347987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latin typeface="Trebuchet MS" panose="020B0603020202020204" pitchFamily="34" charset="0"/>
                      </a:defRPr>
                    </a:pPr>
                    <a:r>
                      <a:rPr lang="en-US" sz="2400" b="1" dirty="0" smtClean="0">
                        <a:latin typeface="Trebuchet MS" panose="020B0603020202020204" pitchFamily="34" charset="0"/>
                      </a:rPr>
                      <a:t>64</a:t>
                    </a:r>
                    <a:r>
                      <a:rPr lang="ru-RU" sz="2400" b="1" dirty="0" smtClean="0">
                        <a:latin typeface="Trebuchet MS" panose="020B0603020202020204" pitchFamily="34" charset="0"/>
                      </a:rPr>
                      <a:t>%</a:t>
                    </a:r>
                    <a:endParaRPr lang="en-US" sz="2400" b="1" dirty="0">
                      <a:latin typeface="Trebuchet MS" panose="020B0603020202020204" pitchFamily="34" charset="0"/>
                    </a:endParaRPr>
                  </a:p>
                </c:rich>
              </c:tx>
              <c:spPr/>
              <c:showVal val="1"/>
            </c:dLbl>
            <c:delete val="1"/>
          </c:dLbls>
          <c:cat>
            <c:strRef>
              <c:f>Лист1!$A$2:$A$5</c:f>
              <c:strCache>
                <c:ptCount val="4"/>
                <c:pt idx="0">
                  <c:v>Нет CRM</c:v>
                </c:pt>
                <c:pt idx="1">
                  <c:v>Планирую внедрить</c:v>
                </c:pt>
                <c:pt idx="2">
                  <c:v>Уже есть CRM</c:v>
                </c:pt>
                <c:pt idx="3">
                  <c:v>Никогда не слышали о CRM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2</c:v>
                </c:pt>
                <c:pt idx="2">
                  <c:v>14</c:v>
                </c:pt>
                <c:pt idx="3">
                  <c:v>64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6556364312866645"/>
          <c:y val="0.23201695538102607"/>
          <c:w val="0.33443640133995733"/>
          <c:h val="0.5642244878774153"/>
        </c:manualLayout>
      </c:layout>
      <c:txPr>
        <a:bodyPr/>
        <a:lstStyle/>
        <a:p>
          <a:pPr>
            <a:defRPr sz="2000">
              <a:solidFill>
                <a:schemeClr val="bg1"/>
              </a:solidFill>
              <a:latin typeface="Trebuchet MS" panose="020B0603020202020204" pitchFamily="34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9"/>
          <c:dPt>
            <c:idx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3BA-4816-9D8A-D6661E513ABC}"/>
              </c:ext>
            </c:extLst>
          </c:dPt>
          <c:dPt>
            <c:idx val="1"/>
            <c:spPr>
              <a:noFill/>
              <a:ln w="85725" cmpd="dbl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3BA-4816-9D8A-D6661E513ABC}"/>
              </c:ext>
            </c:extLst>
          </c:dPt>
          <c:dPt>
            <c:idx val="2"/>
            <c:spPr>
              <a:noFill/>
              <a:ln w="66675">
                <a:solidFill>
                  <a:srgbClr val="FFFF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3BA-4816-9D8A-D6661E513ABC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3BA-4816-9D8A-D6661E513ABC}"/>
            </c:ext>
          </c:extLst>
        </c:ser>
        <c:dLbls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6AFF2-79B7-4371-BD80-64A91D3B7B6F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0ADE3-5957-4820-9564-49478DC9D4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9356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Или даже больше – количество стадий сделки зависит от бизнеса.</a:t>
            </a:r>
            <a:r>
              <a:rPr lang="ru-RU" baseline="0" dirty="0" smtClean="0"/>
              <a:t> И н</a:t>
            </a:r>
            <a:r>
              <a:rPr lang="ru-RU" dirty="0" smtClean="0"/>
              <a:t>а каждом из этих этапов вы</a:t>
            </a:r>
            <a:r>
              <a:rPr lang="ru-RU" baseline="0" dirty="0" smtClean="0"/>
              <a:t> можете потерять клиента, если что-то пойдет не так.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1234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5232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Автоматизация бизнес-процессов помогает управлению </a:t>
            </a:r>
            <a:r>
              <a:rPr lang="ru-RU" dirty="0" smtClean="0">
                <a:solidFill>
                  <a:schemeClr val="bg1"/>
                </a:solidFill>
              </a:rPr>
              <a:t>клиентской базой и продажами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Автоматизация маркетинга, </a:t>
            </a:r>
            <a:r>
              <a:rPr lang="ru-RU" dirty="0" err="1" smtClean="0">
                <a:solidFill>
                  <a:schemeClr val="bg1"/>
                </a:solidFill>
              </a:rPr>
              <a:t>лид</a:t>
            </a:r>
            <a:r>
              <a:rPr lang="ru-RU" dirty="0" smtClean="0">
                <a:solidFill>
                  <a:schemeClr val="bg1"/>
                </a:solidFill>
              </a:rPr>
              <a:t>-менеджмент и документооборота. А также сбор аналитических данных и построение отчетов.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4995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</a:rPr>
              <a:t>Им помогут технологии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5955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а потом уволиться, пошить пиджак с отливом – и в Ялту…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535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Убираем из их рабочего дня ненужную рутину - создание однотипных документов, ручное обновление сделок, рассылку типовых писем и СМС.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4583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Например: выбор юрлица в Документах CRM,</a:t>
            </a:r>
            <a:r>
              <a:rPr lang="ru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Выбор c НДС или без в Документах CRM,</a:t>
            </a:r>
            <a:r>
              <a:rPr lang="ru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Быстрое заполнение CRM-формы. </a:t>
            </a: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Укажите событие, на которое должен отреагировать робот – и он сам отправит рассылку нужным сегментам, вышлет письмо</a:t>
            </a:r>
            <a:r>
              <a:rPr lang="ru-RU" sz="1600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или смс</a:t>
            </a:r>
            <a:endParaRPr lang="fr-FR" sz="16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5A2F1-7BEC-064D-B4A2-6A5C800F705E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61953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8084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5A2F1-7BEC-064D-B4A2-6A5C800F705E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97499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И казалось бы все замечательно… Мешают жить лишь досадные мелочи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0340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 только набрать базу, конечно, мало.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1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Менеджеры порой просто не успевают отвечать всем и всюду. А клиенту важно иметь</a:t>
            </a:r>
            <a:r>
              <a:rPr lang="ru-RU" baseline="0" dirty="0" smtClean="0"/>
              <a:t> возможность получить ответ там, где ему удобно и без задержек.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2082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Своевременное внимание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к каждому клиенту - гарантия увеличения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конверсии. Нужно регулярно</a:t>
            </a:r>
            <a:r>
              <a:rPr lang="ru-RU" baseline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взаимодействовать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2718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Продавать товар клиенту нужно там, где ему удобно и тогда, когда он точно этого захочет. И суметь подтолкнуть его к этому.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2846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C726E-A3C0-5249-9F8A-F323C62732C4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5515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2226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608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Обращения</a:t>
            </a:r>
            <a:r>
              <a:rPr lang="ru-RU" baseline="0" dirty="0" smtClean="0"/>
              <a:t> клиентов хранятся в виде пометок у менеджера в блокнотах, никто не знает, когда и кому нужно перезвонить, менеджер забывает напомнить клиенту о сделке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21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7616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3234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Система отреагирует на любой входящий запрос — и число потерянных заявок резко сократится. 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137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0ADE3-5957-4820-9564-49478DC9D4F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045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olshakova\Desktop\title_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30" r="9978"/>
          <a:stretch/>
        </p:blipFill>
        <p:spPr bwMode="auto">
          <a:xfrm>
            <a:off x="-1" y="491702"/>
            <a:ext cx="9144001" cy="636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9613" y="24991"/>
            <a:ext cx="9144000" cy="685428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20019567">
            <a:off x="4842860" y="2890605"/>
            <a:ext cx="4048922" cy="1519197"/>
          </a:xfrm>
          <a:prstGeom prst="rightArrow">
            <a:avLst>
              <a:gd name="adj1" fmla="val 47485"/>
              <a:gd name="adj2" fmla="val 9144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875814"/>
            <a:ext cx="5224507" cy="2785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FF00"/>
                </a:solidFill>
                <a:latin typeface="Trebuchet MS" panose="020B0603020202020204" pitchFamily="34" charset="0"/>
              </a:rPr>
              <a:t>CRM: </a:t>
            </a:r>
            <a:endParaRPr lang="ru-RU" sz="115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ru-RU" sz="6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      меняйся </a:t>
            </a:r>
          </a:p>
        </p:txBody>
      </p:sp>
      <p:sp>
        <p:nvSpPr>
          <p:cNvPr id="5" name="Прямоугольник 4"/>
          <p:cNvSpPr/>
          <p:nvPr/>
        </p:nvSpPr>
        <p:spPr>
          <a:xfrm rot="20102843">
            <a:off x="5045830" y="3304375"/>
            <a:ext cx="316464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4400" dirty="0" smtClean="0">
                <a:latin typeface="Trebuchet MS" panose="020B0603020202020204" pitchFamily="34" charset="0"/>
              </a:rPr>
              <a:t>или   умри!</a:t>
            </a:r>
            <a:endParaRPr lang="ru-RU" sz="4400" dirty="0">
              <a:latin typeface="Trebuchet MS" panose="020B0603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619672" y="4869160"/>
            <a:ext cx="1368152" cy="1368152"/>
          </a:xfrm>
          <a:prstGeom prst="ellipse">
            <a:avLst/>
          </a:prstGeom>
          <a:noFill/>
          <a:ln w="412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07904" y="5389185"/>
            <a:ext cx="1867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Тимур </a:t>
            </a:r>
            <a:r>
              <a:rPr lang="ru-RU" sz="20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Хамзин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4207" y="5421421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INTEC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 descr="C:\Users\user186\Downloads\42157f298670a4ddce20e86ff0d202a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4714258"/>
            <a:ext cx="1644316" cy="1658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34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22940" y="462788"/>
            <a:ext cx="7084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CRM</a:t>
            </a:r>
            <a:r>
              <a:rPr lang="ru-RU" sz="4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9960" y="1291760"/>
            <a:ext cx="7862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Система управления взаимоотношений с клиентом </a:t>
            </a:r>
            <a:endParaRPr lang="ru-RU" sz="24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5781" y="3068960"/>
            <a:ext cx="3406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Со всеми проблемами учета обращений и организации общения с клиентами помогают справиться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CRM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-системы.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0" name="Picture 2" descr="C:\Users\bolshakova\Desktop\crm\Flat and Pa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25" y="1844824"/>
            <a:ext cx="5640660" cy="451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853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F7802EFC-8FAD-7E41-9C90-7EA8C0571C38}"/>
              </a:ext>
            </a:extLst>
          </p:cNvPr>
          <p:cNvSpPr txBox="1"/>
          <p:nvPr/>
        </p:nvSpPr>
        <p:spPr>
          <a:xfrm>
            <a:off x="501414" y="300964"/>
            <a:ext cx="8480885" cy="11892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4000" b="1" spc="-100"/>
            </a:lvl1pPr>
          </a:lstStyle>
          <a:p>
            <a:r>
              <a:rPr lang="ru-RU" sz="4400" b="0" dirty="0">
                <a:solidFill>
                  <a:schemeClr val="bg1"/>
                </a:solidFill>
                <a:latin typeface="Trebuchet MS" panose="020B0603020202020204" pitchFamily="34" charset="0"/>
              </a:rPr>
              <a:t>Уровень внедрения </a:t>
            </a:r>
            <a:r>
              <a:rPr lang="en-US" sz="4400" b="0" dirty="0">
                <a:solidFill>
                  <a:schemeClr val="bg1"/>
                </a:solidFill>
                <a:latin typeface="Trebuchet MS" panose="020B0603020202020204" pitchFamily="34" charset="0"/>
              </a:rPr>
              <a:t>CRM </a:t>
            </a:r>
            <a:r>
              <a:rPr lang="ru-RU" sz="4400" b="0" dirty="0">
                <a:solidFill>
                  <a:schemeClr val="bg1"/>
                </a:solidFill>
                <a:latin typeface="Trebuchet MS" panose="020B0603020202020204" pitchFamily="34" charset="0"/>
              </a:rPr>
              <a:t>в компании</a:t>
            </a:r>
            <a:endParaRPr lang="fr-FR" sz="44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951906575"/>
              </p:ext>
            </p:extLst>
          </p:nvPr>
        </p:nvGraphicFramePr>
        <p:xfrm>
          <a:off x="501101" y="1988840"/>
          <a:ext cx="835608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42523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olshakova\Desktop\3 кита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-13114" r="-9482"/>
          <a:stretch/>
        </p:blipFill>
        <p:spPr bwMode="auto">
          <a:xfrm>
            <a:off x="1" y="1224136"/>
            <a:ext cx="994647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4097" y="1556792"/>
            <a:ext cx="9144000" cy="5289001"/>
          </a:xfrm>
          <a:prstGeom prst="rect">
            <a:avLst/>
          </a:prstGeom>
          <a:gradFill flip="none" rotWithShape="1">
            <a:gsLst>
              <a:gs pos="22000">
                <a:schemeClr val="tx1">
                  <a:lumMod val="0"/>
                </a:schemeClr>
              </a:gs>
              <a:gs pos="59000">
                <a:schemeClr val="tx1">
                  <a:alpha val="43000"/>
                </a:schemeClr>
              </a:gs>
              <a:gs pos="81000">
                <a:schemeClr val="bg1">
                  <a:lumMod val="85000"/>
                  <a:alpha val="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E782DCE4-4F70-874E-8F9A-8FD25FE7415D}"/>
              </a:ext>
            </a:extLst>
          </p:cNvPr>
          <p:cNvSpPr txBox="1"/>
          <p:nvPr/>
        </p:nvSpPr>
        <p:spPr>
          <a:xfrm>
            <a:off x="4375726" y="1224136"/>
            <a:ext cx="28408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-160" dirty="0">
                <a:solidFill>
                  <a:schemeClr val="bg1"/>
                </a:solidFill>
                <a:latin typeface="Trebuchet MS" panose="020B0603020202020204" pitchFamily="34" charset="0"/>
              </a:rPr>
              <a:t>компаний </a:t>
            </a:r>
            <a:endParaRPr lang="en-US" sz="2800" b="1" spc="-16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2800" b="1" spc="-160" dirty="0">
                <a:solidFill>
                  <a:schemeClr val="bg1"/>
                </a:solidFill>
                <a:latin typeface="Trebuchet MS" panose="020B0603020202020204" pitchFamily="34" charset="0"/>
              </a:rPr>
              <a:t>используют </a:t>
            </a:r>
            <a:r>
              <a:rPr lang="en-US" sz="2800" b="1" spc="-160" dirty="0">
                <a:solidFill>
                  <a:schemeClr val="bg1"/>
                </a:solidFill>
                <a:latin typeface="Trebuchet MS" panose="020B0603020202020204" pitchFamily="34" charset="0"/>
              </a:rPr>
              <a:t>CRM</a:t>
            </a:r>
            <a:r>
              <a:rPr lang="ru-RU" sz="2800" b="1" spc="-16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1DB5F1-3E83-8C43-B157-E846F3256455}"/>
              </a:ext>
            </a:extLst>
          </p:cNvPr>
          <p:cNvSpPr/>
          <p:nvPr/>
        </p:nvSpPr>
        <p:spPr>
          <a:xfrm>
            <a:off x="503995" y="716530"/>
            <a:ext cx="271580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800" b="1" spc="-200" dirty="0">
                <a:solidFill>
                  <a:srgbClr val="FFFF00"/>
                </a:solidFill>
                <a:latin typeface="Trebuchet MS" panose="020B0603020202020204" pitchFamily="34" charset="0"/>
              </a:rPr>
              <a:t>14 </a:t>
            </a:r>
            <a:endParaRPr lang="fr-FR" sz="13800" b="1" spc="-2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AB7D9EC9-FDB3-264F-A311-C8C76B8DDABA}"/>
              </a:ext>
            </a:extLst>
          </p:cNvPr>
          <p:cNvSpPr txBox="1"/>
          <p:nvPr/>
        </p:nvSpPr>
        <p:spPr>
          <a:xfrm>
            <a:off x="2738852" y="798445"/>
            <a:ext cx="8867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FFFF00"/>
                </a:solidFill>
                <a:latin typeface="Trebuchet MS" panose="020B0603020202020204" pitchFamily="34" charset="0"/>
              </a:rPr>
              <a:t>%</a:t>
            </a:r>
            <a:endParaRPr lang="fr-FR" sz="28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511C78C-E3A6-3E45-921A-4ABD3573165C}"/>
              </a:ext>
            </a:extLst>
          </p:cNvPr>
          <p:cNvSpPr/>
          <p:nvPr/>
        </p:nvSpPr>
        <p:spPr>
          <a:xfrm>
            <a:off x="5964482" y="4319825"/>
            <a:ext cx="28994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" sz="2800" b="1" spc="-160" dirty="0">
                <a:solidFill>
                  <a:schemeClr val="bg1"/>
                </a:solidFill>
                <a:latin typeface="Trebuchet MS" panose="020B0603020202020204" pitchFamily="34" charset="0"/>
              </a:rPr>
              <a:t>компаний никогда не слышали о </a:t>
            </a:r>
            <a:r>
              <a:rPr lang="en-US" sz="2800" b="1" spc="-160" dirty="0">
                <a:solidFill>
                  <a:schemeClr val="bg1"/>
                </a:solidFill>
                <a:latin typeface="Trebuchet MS" panose="020B0603020202020204" pitchFamily="34" charset="0"/>
              </a:rPr>
              <a:t>CRM</a:t>
            </a:r>
            <a:endParaRPr lang="fr-FR" sz="2800" b="1" spc="-16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985ACC-DFD2-D849-80A6-73252A17FF7E}"/>
              </a:ext>
            </a:extLst>
          </p:cNvPr>
          <p:cNvSpPr/>
          <p:nvPr/>
        </p:nvSpPr>
        <p:spPr>
          <a:xfrm>
            <a:off x="2145605" y="3820558"/>
            <a:ext cx="384271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" sz="13800" b="1" spc="-200" dirty="0">
                <a:solidFill>
                  <a:srgbClr val="FFFF00"/>
                </a:solidFill>
                <a:latin typeface="Trebuchet MS" panose="020B0603020202020204" pitchFamily="34" charset="0"/>
              </a:rPr>
              <a:t>63,7</a:t>
            </a:r>
            <a:endParaRPr lang="fr-FR" sz="13800" b="1" spc="-2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DAF92998-376C-F941-9127-32D456C58C10}"/>
              </a:ext>
            </a:extLst>
          </p:cNvPr>
          <p:cNvSpPr txBox="1"/>
          <p:nvPr/>
        </p:nvSpPr>
        <p:spPr>
          <a:xfrm>
            <a:off x="6107054" y="3719661"/>
            <a:ext cx="816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dirty="0">
                <a:solidFill>
                  <a:srgbClr val="FFFF00"/>
                </a:solidFill>
                <a:latin typeface="Trebuchet MS" panose="020B0603020202020204" pitchFamily="34" charset="0"/>
              </a:rPr>
              <a:t>%</a:t>
            </a:r>
            <a:endParaRPr lang="fr-FR" sz="24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64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углом вверх 8"/>
          <p:cNvSpPr/>
          <p:nvPr/>
        </p:nvSpPr>
        <p:spPr>
          <a:xfrm rot="7125198" flipV="1">
            <a:off x="3663977" y="4504988"/>
            <a:ext cx="2376479" cy="978004"/>
          </a:xfrm>
          <a:prstGeom prst="bentUpArrow">
            <a:avLst>
              <a:gd name="adj1" fmla="val 18403"/>
              <a:gd name="adj2" fmla="val 25000"/>
              <a:gd name="adj3" fmla="val 39018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углом вверх 6"/>
          <p:cNvSpPr/>
          <p:nvPr/>
        </p:nvSpPr>
        <p:spPr>
          <a:xfrm rot="13975047">
            <a:off x="4296782" y="2006410"/>
            <a:ext cx="2135888" cy="1095118"/>
          </a:xfrm>
          <a:prstGeom prst="bentUpArrow">
            <a:avLst>
              <a:gd name="adj1" fmla="val 18403"/>
              <a:gd name="adj2" fmla="val 25000"/>
              <a:gd name="adj3" fmla="val 3901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9062885">
            <a:off x="6217426" y="2024844"/>
            <a:ext cx="2247406" cy="792088"/>
          </a:xfrm>
          <a:prstGeom prst="rightArrow">
            <a:avLst>
              <a:gd name="adj1" fmla="val 35008"/>
              <a:gd name="adj2" fmla="val 60495"/>
            </a:avLst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войная стрелка влево/вверх 5"/>
          <p:cNvSpPr/>
          <p:nvPr/>
        </p:nvSpPr>
        <p:spPr>
          <a:xfrm rot="12380450">
            <a:off x="5947808" y="4948195"/>
            <a:ext cx="2786642" cy="1778024"/>
          </a:xfrm>
          <a:prstGeom prst="leftUpArrow">
            <a:avLst>
              <a:gd name="adj1" fmla="val 12276"/>
              <a:gd name="adj2" fmla="val 22311"/>
              <a:gd name="adj3" fmla="val 2500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88000"/>
                </a:schemeClr>
              </a:gs>
              <a:gs pos="100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329990"/>
            <a:ext cx="29781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Любое обращение в компанию должно автоматически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сохраняться в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CRM. </a:t>
            </a: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Так все дальнейшее движение заявки будет у вас под контролем – смена стадий, выставление счета, отправка его клиенту </a:t>
            </a:r>
          </a:p>
        </p:txBody>
      </p:sp>
      <p:pic>
        <p:nvPicPr>
          <p:cNvPr id="4098" name="Picture 2" descr="C:\Users\bolshakova\Desktop\скрины для всего\crm и маркетинг\заставка список лидо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22784" y="2394625"/>
            <a:ext cx="5241113" cy="298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9741" y="219915"/>
            <a:ext cx="86145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Автоматизировать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</a:rPr>
              <a:t>учет обращений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87855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/>
          <p:cNvSpPr/>
          <p:nvPr/>
        </p:nvSpPr>
        <p:spPr>
          <a:xfrm rot="3452118">
            <a:off x="6281771" y="1752631"/>
            <a:ext cx="652160" cy="660092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 rot="11023045">
            <a:off x="5782501" y="5010315"/>
            <a:ext cx="1230928" cy="1246452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 rot="14731846">
            <a:off x="4165716" y="4372890"/>
            <a:ext cx="2232248" cy="2160240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DE6022BB-2A66-BC49-A903-0E53B88CFD01}"/>
              </a:ext>
            </a:extLst>
          </p:cNvPr>
          <p:cNvSpPr txBox="1"/>
          <p:nvPr/>
        </p:nvSpPr>
        <p:spPr>
          <a:xfrm>
            <a:off x="527709" y="2052551"/>
            <a:ext cx="327575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Всё автоматически сохраняется в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CRM: </a:t>
            </a:r>
          </a:p>
          <a:p>
            <a:pPr marL="323850"/>
            <a:endParaRPr lang="ru-R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3238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телефонные звонки</a:t>
            </a:r>
          </a:p>
          <a:p>
            <a:pPr marL="3238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электронная почта</a:t>
            </a:r>
          </a:p>
          <a:p>
            <a:pPr marL="3238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переписка в мессенджерах</a:t>
            </a:r>
          </a:p>
          <a:p>
            <a:pPr marL="3238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чаты на сайте</a:t>
            </a:r>
          </a:p>
          <a:p>
            <a:pPr marL="3238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заявки с сайта</a:t>
            </a:r>
          </a:p>
          <a:p>
            <a:pPr marL="3238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обратный звонок с сайта</a:t>
            </a:r>
          </a:p>
          <a:p>
            <a:pPr marL="3238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контакты</a:t>
            </a:r>
          </a:p>
          <a:p>
            <a:pPr marL="32385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ru-RU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соцсети</a:t>
            </a:r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F48EFF14-271B-304C-8580-26024B889ED1}"/>
              </a:ext>
            </a:extLst>
          </p:cNvPr>
          <p:cNvSpPr txBox="1"/>
          <p:nvPr/>
        </p:nvSpPr>
        <p:spPr>
          <a:xfrm>
            <a:off x="370084" y="183843"/>
            <a:ext cx="6866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spc="-200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" charset="0"/>
                <a:cs typeface="Trebuchet MS" charset="0"/>
              </a:rPr>
              <a:t>Объединить все каналы </a:t>
            </a:r>
            <a:r>
              <a:rPr lang="ru-RU" sz="4400" spc="-200" dirty="0" smtClean="0">
                <a:solidFill>
                  <a:srgbClr val="FFFF00"/>
                </a:solidFill>
                <a:latin typeface="Trebuchet MS" panose="020B0603020202020204" pitchFamily="34" charset="0"/>
                <a:ea typeface="Trebuchet MS" charset="0"/>
                <a:cs typeface="Trebuchet MS" charset="0"/>
              </a:rPr>
              <a:t>коммуникаций</a:t>
            </a:r>
            <a:endParaRPr lang="fr-FR" sz="4400" spc="-200" dirty="0">
              <a:solidFill>
                <a:schemeClr val="bg1"/>
              </a:solidFill>
              <a:latin typeface="Trebuchet MS" panose="020B060302020202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47" name="Овал 46"/>
          <p:cNvSpPr/>
          <p:nvPr/>
        </p:nvSpPr>
        <p:spPr>
          <a:xfrm rot="17885002">
            <a:off x="6983975" y="1675642"/>
            <a:ext cx="505988" cy="547718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05986" y="2924944"/>
            <a:ext cx="132174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09754" y="3356992"/>
            <a:ext cx="132174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11560" y="5445224"/>
            <a:ext cx="132174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11560" y="5013176"/>
            <a:ext cx="132174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11560" y="4581128"/>
            <a:ext cx="132174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11560" y="4190024"/>
            <a:ext cx="132174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3775392"/>
            <a:ext cx="132174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olshakova\Desktop\скрины для всего\контакт-центр и коллтрекинг\Контакт-центр1-m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0540" y="2172672"/>
            <a:ext cx="5374849" cy="335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611560" y="5877272"/>
            <a:ext cx="132174" cy="14401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41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bolshakova\Desktop\3 кита\inside_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77847">
            <a:off x="206165" y="2012217"/>
            <a:ext cx="5994733" cy="450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DD13FB82-A56E-BD4F-B46D-F4B06B3825BB}"/>
              </a:ext>
            </a:extLst>
          </p:cNvPr>
          <p:cNvSpPr txBox="1"/>
          <p:nvPr/>
        </p:nvSpPr>
        <p:spPr>
          <a:xfrm>
            <a:off x="6084168" y="3172319"/>
            <a:ext cx="2628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40" dirty="0">
                <a:solidFill>
                  <a:schemeClr val="bg1"/>
                </a:solidFill>
                <a:latin typeface="Trebuchet MS" panose="020B0603020202020204" pitchFamily="34" charset="0"/>
              </a:rPr>
              <a:t>Вы видите, сколько запросов в обработке, потенциальную сумму, на какой стадии сделки  </a:t>
            </a:r>
          </a:p>
          <a:p>
            <a:r>
              <a:rPr lang="ru-RU" spc="-40" dirty="0">
                <a:solidFill>
                  <a:schemeClr val="bg1"/>
                </a:solidFill>
                <a:latin typeface="Trebuchet MS" panose="020B0603020202020204" pitchFamily="34" charset="0"/>
              </a:rPr>
              <a:t>и кто из менеджеров ими занимается.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47FAA77E-D97F-544C-BE84-B74CEF2F5AAB}"/>
              </a:ext>
            </a:extLst>
          </p:cNvPr>
          <p:cNvSpPr txBox="1"/>
          <p:nvPr/>
        </p:nvSpPr>
        <p:spPr>
          <a:xfrm>
            <a:off x="482203" y="420168"/>
            <a:ext cx="8661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spc="-200" dirty="0">
                <a:solidFill>
                  <a:srgbClr val="FFFF00"/>
                </a:solidFill>
                <a:latin typeface="Trebuchet MS" panose="020B0603020202020204" pitchFamily="34" charset="0"/>
                <a:ea typeface="Trebuchet MS" charset="0"/>
                <a:cs typeface="Trebuchet MS" charset="0"/>
              </a:rPr>
              <a:t>Простая</a:t>
            </a:r>
            <a:r>
              <a:rPr lang="ru-RU" sz="4400" b="1" spc="-200" dirty="0">
                <a:solidFill>
                  <a:schemeClr val="bg1"/>
                </a:solidFill>
                <a:latin typeface="Trebuchet MS" panose="020B0603020202020204" pitchFamily="34" charset="0"/>
                <a:ea typeface="Trebuchet MS" charset="0"/>
                <a:cs typeface="Trebuchet MS" charset="0"/>
              </a:rPr>
              <a:t> </a:t>
            </a:r>
            <a:r>
              <a:rPr lang="en-US" sz="4400" b="1" spc="-200" dirty="0">
                <a:solidFill>
                  <a:schemeClr val="bg1"/>
                </a:solidFill>
                <a:latin typeface="Trebuchet MS" panose="020B0603020202020204" pitchFamily="34" charset="0"/>
                <a:ea typeface="Trebuchet MS" charset="0"/>
                <a:cs typeface="Trebuchet MS" charset="0"/>
              </a:rPr>
              <a:t>CRM</a:t>
            </a:r>
            <a:endParaRPr lang="fr-FR" sz="4400" b="1" spc="-200" dirty="0">
              <a:solidFill>
                <a:schemeClr val="bg1"/>
              </a:solidFill>
              <a:latin typeface="Trebuchet MS" panose="020B060302020202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10" name="TextBox 79">
            <a:extLst>
              <a:ext uri="{FF2B5EF4-FFF2-40B4-BE49-F238E27FC236}">
                <a16:creationId xmlns="" xmlns:a16="http://schemas.microsoft.com/office/drawing/2014/main" id="{F0A3095A-9E1F-B04B-9AEE-973218DE02C4}"/>
              </a:ext>
            </a:extLst>
          </p:cNvPr>
          <p:cNvSpPr txBox="1"/>
          <p:nvPr/>
        </p:nvSpPr>
        <p:spPr>
          <a:xfrm>
            <a:off x="581538" y="1328576"/>
            <a:ext cx="5358613" cy="3488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chemeClr val="bg1"/>
                </a:solidFill>
                <a:latin typeface="Trebuchet MS" panose="020B0603020202020204" pitchFamily="34" charset="0"/>
              </a:rPr>
              <a:t>удобное и понятное управление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E16B5EE-ECA7-B94C-B1AC-9630338BA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9816" y="3172319"/>
            <a:ext cx="5340642" cy="32461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9037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62596385-9743-904F-866D-B5EEEB240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07904" y="2588338"/>
            <a:ext cx="5222736" cy="3036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AB510D32-E5FB-C247-BC46-5E78C5FE3721}"/>
              </a:ext>
            </a:extLst>
          </p:cNvPr>
          <p:cNvSpPr txBox="1"/>
          <p:nvPr/>
        </p:nvSpPr>
        <p:spPr>
          <a:xfrm>
            <a:off x="993389" y="251636"/>
            <a:ext cx="531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-100" dirty="0">
                <a:solidFill>
                  <a:srgbClr val="FFFF00"/>
                </a:solidFill>
                <a:latin typeface="Trebuchet MS" panose="020B0603020202020204" pitchFamily="34" charset="0"/>
                <a:ea typeface="Trebuchet MS" charset="0"/>
                <a:cs typeface="Trebuchet MS" charset="0"/>
              </a:rPr>
              <a:t>Карточка</a:t>
            </a:r>
            <a:r>
              <a:rPr lang="ru-RU" sz="4800" b="1" spc="-100" dirty="0">
                <a:solidFill>
                  <a:schemeClr val="bg1"/>
                </a:solidFill>
                <a:latin typeface="Trebuchet MS" panose="020B0603020202020204" pitchFamily="34" charset="0"/>
                <a:ea typeface="Trebuchet MS" charset="0"/>
                <a:cs typeface="Trebuchet MS" charset="0"/>
              </a:rPr>
              <a:t> </a:t>
            </a:r>
            <a:r>
              <a:rPr lang="ru-RU" sz="4800" b="1" spc="-100" dirty="0" smtClean="0">
                <a:solidFill>
                  <a:schemeClr val="bg1"/>
                </a:solidFill>
                <a:latin typeface="Trebuchet MS" panose="020B0603020202020204" pitchFamily="34" charset="0"/>
                <a:ea typeface="Trebuchet MS" charset="0"/>
                <a:cs typeface="Trebuchet MS" charset="0"/>
              </a:rPr>
              <a:t>клиента</a:t>
            </a:r>
            <a:endParaRPr lang="fr-FR" sz="4800" b="1" spc="-100" dirty="0">
              <a:solidFill>
                <a:schemeClr val="bg1"/>
              </a:solidFill>
              <a:latin typeface="Trebuchet MS" panose="020B0603020202020204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15" name="TextBox 79">
            <a:extLst>
              <a:ext uri="{FF2B5EF4-FFF2-40B4-BE49-F238E27FC236}">
                <a16:creationId xmlns="" xmlns:a16="http://schemas.microsoft.com/office/drawing/2014/main" id="{C3199061-2651-BE45-85AC-497D404F735B}"/>
              </a:ext>
            </a:extLst>
          </p:cNvPr>
          <p:cNvSpPr txBox="1"/>
          <p:nvPr/>
        </p:nvSpPr>
        <p:spPr>
          <a:xfrm>
            <a:off x="1619672" y="1411887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rebuchet MS" panose="020B0603020202020204" pitchFamily="34" charset="0"/>
              </a:rPr>
              <a:t>вся история </a:t>
            </a:r>
            <a:r>
              <a:rPr lang="ru-RU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взаимоотношений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8C075C35-2717-0A4A-BF62-0521A8F2B410}"/>
              </a:ext>
            </a:extLst>
          </p:cNvPr>
          <p:cNvSpPr txBox="1"/>
          <p:nvPr/>
        </p:nvSpPr>
        <p:spPr>
          <a:xfrm>
            <a:off x="543758" y="3252397"/>
            <a:ext cx="299415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Работникам не надо ничего заносить вручную — все обращения фиксируются автоматически. Так что можно не беспокоиться, что какая-то важная информация будет утеряна.</a:t>
            </a:r>
          </a:p>
        </p:txBody>
      </p:sp>
      <p:sp>
        <p:nvSpPr>
          <p:cNvPr id="9" name="Стрелка вправо 8"/>
          <p:cNvSpPr/>
          <p:nvPr/>
        </p:nvSpPr>
        <p:spPr>
          <a:xfrm flipH="1">
            <a:off x="914250" y="1107886"/>
            <a:ext cx="4737870" cy="1008112"/>
          </a:xfrm>
          <a:prstGeom prst="rightArrow">
            <a:avLst>
              <a:gd name="adj1" fmla="val 50226"/>
              <a:gd name="adj2" fmla="val 74445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850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olshakova\Desktop\crm\197864324_l-20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67" r="77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719"/>
            <a:ext cx="9144000" cy="685428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653136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Автоматизация</a:t>
            </a:r>
            <a:r>
              <a:rPr lang="ru-RU" sz="5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5400" b="1" dirty="0">
                <a:solidFill>
                  <a:schemeClr val="bg1"/>
                </a:solidFill>
                <a:latin typeface="Trebuchet MS" panose="020B0603020202020204" pitchFamily="34" charset="0"/>
              </a:rPr>
              <a:t>бизнес-процессов</a:t>
            </a:r>
            <a:endParaRPr lang="ru-RU" sz="5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101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olshakova\Desktop\crm\204401660_l-20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2" r="3794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719"/>
            <a:ext cx="9144000" cy="685428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532984"/>
            <a:ext cx="3888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Клиенты часто теряются из-за невнимательности менеджеров.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1" y="332656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latin typeface="Trebuchet MS" panose="020B0603020202020204" pitchFamily="34" charset="0"/>
              </a:rPr>
              <a:t>Человеческий </a:t>
            </a:r>
            <a:r>
              <a:rPr lang="ru-RU" sz="4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фактор</a:t>
            </a:r>
            <a:endParaRPr lang="ru-RU" sz="4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3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olshakova\Desktop\crm\8723076_l-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-конечная звезда 6"/>
          <p:cNvSpPr/>
          <p:nvPr/>
        </p:nvSpPr>
        <p:spPr>
          <a:xfrm rot="646949">
            <a:off x="7705580" y="596198"/>
            <a:ext cx="360040" cy="43204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3719"/>
            <a:ext cx="9144000" cy="685428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6727" y="1340768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При недостаточной организации сотрудник может легко забыть о важном деле,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потерять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данные, неверно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понять, записать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неразборчиво на чем попало…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445224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Trebuchet MS" panose="020B0603020202020204" pitchFamily="34" charset="0"/>
              </a:rPr>
              <a:t>Так вы слона не продадите. </a:t>
            </a:r>
          </a:p>
        </p:txBody>
      </p:sp>
    </p:spTree>
    <p:extLst>
      <p:ext uri="{BB962C8B-B14F-4D97-AF65-F5344CB8AC3E}">
        <p14:creationId xmlns:p14="http://schemas.microsoft.com/office/powerpoint/2010/main" xmlns="" val="171530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4931" y="2492896"/>
            <a:ext cx="2529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клиенты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обращаются в разных каналах,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но им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не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отвечают</a:t>
            </a:r>
          </a:p>
          <a:p>
            <a:endParaRPr lang="ru-RU" sz="1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…а если отвечают, то уже поздно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9" y="280518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Что </a:t>
            </a:r>
            <a:r>
              <a:rPr lang="ru-RU" sz="40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отпугивает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ваших клиентов</a:t>
            </a:r>
            <a:endParaRPr lang="ru-RU" sz="4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931" y="4947264"/>
            <a:ext cx="235606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заявки и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контакты теряются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…потому что </a:t>
            </a:r>
            <a:r>
              <a:rPr lang="ru-RU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хранятся по </a:t>
            </a: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блокнотам и </a:t>
            </a:r>
            <a:r>
              <a:rPr lang="ru-RU" sz="1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Экселям</a:t>
            </a:r>
            <a:endParaRPr lang="ru-RU" sz="1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66044" y="2426405"/>
            <a:ext cx="2695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менеджеры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забывают перезвонить</a:t>
            </a: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они перегружены, а нужно работать все быстрее и быстрее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38050" y="4948007"/>
            <a:ext cx="2551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клиенту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приходится постоянно повторять одно и то же разным менеджерам</a:t>
            </a:r>
          </a:p>
        </p:txBody>
      </p:sp>
      <p:pic>
        <p:nvPicPr>
          <p:cNvPr id="4098" name="Picture 2" descr="C:\Users\bolshakova\Downloads\exp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7123" y="2707469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olshakova\Downloads\shr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72" y="2707469"/>
            <a:ext cx="790030" cy="79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olshakova\Downloads\shuff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47" y="5162708"/>
            <a:ext cx="736055" cy="73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bolshakova\Downloads\repea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7123" y="5023827"/>
            <a:ext cx="808648" cy="8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19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298" y="2413047"/>
            <a:ext cx="37625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Меняйте</a:t>
            </a:r>
          </a:p>
          <a:p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подход к работе –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слушайте подсказки </a:t>
            </a:r>
            <a:r>
              <a:rPr lang="en-US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CRM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2290" name="Picture 2" descr="C:\Users\bolshakova\Desktop\crm\QxMX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4884" y="116632"/>
            <a:ext cx="471911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9877304">
            <a:off x="7020272" y="5229200"/>
            <a:ext cx="1637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You Can Do It</a:t>
            </a:r>
            <a:r>
              <a:rPr lang="ru-RU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 rot="3452118">
            <a:off x="1900009" y="1550233"/>
            <a:ext cx="1457650" cy="1464804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11023045">
            <a:off x="4077763" y="4873426"/>
            <a:ext cx="1230928" cy="1246452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17885002">
            <a:off x="713912" y="4714776"/>
            <a:ext cx="2232248" cy="2160240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17885002">
            <a:off x="3424941" y="1563053"/>
            <a:ext cx="505988" cy="547718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2449663"/>
            <a:ext cx="26817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Сделки завершаются быстрее.</a:t>
            </a:r>
          </a:p>
          <a:p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Система может ставить задачи на каждом этапе продаж — менеджер не запутается и всё будет делать вовремя: отправлять коммерческие предложения, перезванивать, выставлять счета.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92952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Подсказки и счетчики</a:t>
            </a:r>
            <a:endParaRPr lang="ru-RU" sz="4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2" name="Picture 2" descr="C:\Users\bolshakova\Desktop\скрины для всего\crm и маркетинг\сделка-Общени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1664" y="2282636"/>
            <a:ext cx="5603700" cy="33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5089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olshakova\Desktop\crm\174754380_l-2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38"/>
          <a:stretch/>
        </p:blipFill>
        <p:spPr bwMode="auto">
          <a:xfrm>
            <a:off x="0" y="1"/>
            <a:ext cx="9144000" cy="686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3719"/>
            <a:ext cx="9144000" cy="685428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1952" y="332656"/>
            <a:ext cx="80565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Trebuchet MS" panose="020B0603020202020204" pitchFamily="34" charset="0"/>
              </a:rPr>
              <a:t>Меньше</a:t>
            </a:r>
            <a:r>
              <a:rPr lang="ru-RU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рутины,</a:t>
            </a:r>
          </a:p>
          <a:p>
            <a:r>
              <a:rPr lang="ru-RU" sz="4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больше</a:t>
            </a:r>
            <a:r>
              <a:rPr lang="ru-RU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продуктивности</a:t>
            </a:r>
            <a:r>
              <a:rPr lang="ru-RU" sz="4400" dirty="0">
                <a:solidFill>
                  <a:schemeClr val="bg1"/>
                </a:solidFill>
                <a:latin typeface="Trebuchet MS" panose="020B0603020202020204" pitchFamily="34" charset="0"/>
              </a:rPr>
              <a:t> </a:t>
            </a:r>
            <a:endParaRPr lang="en-US" sz="4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171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D87D7EE9-968C-3549-A181-784565A2BE19}"/>
              </a:ext>
            </a:extLst>
          </p:cNvPr>
          <p:cNvSpPr txBox="1"/>
          <p:nvPr/>
        </p:nvSpPr>
        <p:spPr>
          <a:xfrm>
            <a:off x="591923" y="404664"/>
            <a:ext cx="8414811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4000" b="1" spc="-100"/>
            </a:lvl1pPr>
          </a:lstStyle>
          <a:p>
            <a:r>
              <a:rPr lang="ru-RU" sz="44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Триггеры </a:t>
            </a:r>
            <a:r>
              <a:rPr lang="ru-RU" sz="4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в </a:t>
            </a:r>
            <a:r>
              <a:rPr lang="en-US" sz="4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CRM</a:t>
            </a:r>
            <a:endParaRPr lang="fr-FR" sz="4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E7CB467-5855-9D47-8C01-FE77264E1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2132856"/>
            <a:ext cx="5379502" cy="33123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921896" y="2265546"/>
            <a:ext cx="32221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Входящее, отправленное или прочитанное </a:t>
            </a: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письмо</a:t>
            </a:r>
          </a:p>
          <a:p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Переход по ссылке из </a:t>
            </a: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письма</a:t>
            </a:r>
          </a:p>
          <a:p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Входящий и обратный </a:t>
            </a: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звонок</a:t>
            </a:r>
          </a:p>
          <a:p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Возврат посетителя на </a:t>
            </a: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сайт</a:t>
            </a:r>
          </a:p>
          <a:p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Сообщение от клиента в </a:t>
            </a: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чат</a:t>
            </a:r>
          </a:p>
          <a:p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Забронирован ресурс</a:t>
            </a:r>
          </a:p>
        </p:txBody>
      </p:sp>
    </p:spTree>
    <p:extLst>
      <p:ext uri="{BB962C8B-B14F-4D97-AF65-F5344CB8AC3E}">
        <p14:creationId xmlns:p14="http://schemas.microsoft.com/office/powerpoint/2010/main" xmlns="" val="262143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04664"/>
            <a:ext cx="66912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Роботы </a:t>
            </a:r>
            <a:r>
              <a:rPr lang="ru-RU" sz="4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для </a:t>
            </a:r>
            <a:r>
              <a:rPr lang="ru-RU" sz="4400" b="1" dirty="0">
                <a:solidFill>
                  <a:srgbClr val="FFFF00"/>
                </a:solidFill>
                <a:latin typeface="Trebuchet MS" panose="020B0603020202020204" pitchFamily="34" charset="0"/>
              </a:rPr>
              <a:t>сотрудника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1930330"/>
            <a:ext cx="331236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Добавить комментарий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Забронировать ресурс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Задача </a:t>
            </a:r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Запланировать встречу/звонок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Отправить </a:t>
            </a: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SMS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Сменить </a:t>
            </a: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статус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Создание Документа CRM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Создать Контакт к Лиду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Создать на основании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Создать повторный Лид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Уведомление </a:t>
            </a:r>
          </a:p>
        </p:txBody>
      </p:sp>
      <p:pic>
        <p:nvPicPr>
          <p:cNvPr id="3074" name="Picture 2" descr="C:\Users\bolshakova\Desktop\2f25319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9" y="2348880"/>
            <a:ext cx="550729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5680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307975"/>
            <a:ext cx="59650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Роботы для </a:t>
            </a:r>
            <a:r>
              <a:rPr lang="ru-RU" sz="4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рекламы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31363" y="2636912"/>
            <a:ext cx="29340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Реклама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Facebook</a:t>
            </a:r>
            <a:endParaRPr lang="ru-RU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Реклама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Google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AdWords</a:t>
            </a:r>
            <a:endParaRPr lang="ru-RU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Реклама </a:t>
            </a:r>
            <a:r>
              <a:rPr lang="ru-RU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Вконтакте</a:t>
            </a:r>
            <a:endParaRPr lang="ru-RU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Реклама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Яндекс</a:t>
            </a:r>
          </a:p>
        </p:txBody>
      </p:sp>
      <p:pic>
        <p:nvPicPr>
          <p:cNvPr id="4098" name="Picture 2" descr="C:\Users\bolshakova\Desktop\роботы рекла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1" y="2104802"/>
            <a:ext cx="6026372" cy="33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2203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548680"/>
            <a:ext cx="71994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Роботы для </a:t>
            </a:r>
            <a:r>
              <a:rPr lang="ru-RU" sz="4000" dirty="0">
                <a:solidFill>
                  <a:srgbClr val="FFFF00"/>
                </a:solidFill>
                <a:latin typeface="Trebuchet MS" panose="020B0603020202020204" pitchFamily="34" charset="0"/>
              </a:rPr>
              <a:t>связи с клиентом</a:t>
            </a:r>
          </a:p>
        </p:txBody>
      </p:sp>
      <p:pic>
        <p:nvPicPr>
          <p:cNvPr id="5122" name="Picture 2" descr="C:\Users\bolshakova\Desktop\9081aeed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67" y="2204864"/>
            <a:ext cx="6050101" cy="340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72200" y="2168004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Информационный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звонок </a:t>
            </a: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Отправить SMS </a:t>
            </a:r>
            <a:endParaRPr lang="ru-RU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Отправить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письмо</a:t>
            </a: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Сообщение в открытую линию </a:t>
            </a:r>
          </a:p>
        </p:txBody>
      </p:sp>
    </p:spTree>
    <p:extLst>
      <p:ext uri="{BB962C8B-B14F-4D97-AF65-F5344CB8AC3E}">
        <p14:creationId xmlns:p14="http://schemas.microsoft.com/office/powerpoint/2010/main" xmlns="" val="3590508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делки - Роботы 22.04.2019 10_57_05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0900"/>
            <a:ext cx="91440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6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углом вверх 10"/>
          <p:cNvSpPr/>
          <p:nvPr/>
        </p:nvSpPr>
        <p:spPr>
          <a:xfrm rot="2922840" flipV="1">
            <a:off x="3146038" y="4547875"/>
            <a:ext cx="2927567" cy="1506602"/>
          </a:xfrm>
          <a:prstGeom prst="bentUpArrow">
            <a:avLst>
              <a:gd name="adj1" fmla="val 18403"/>
              <a:gd name="adj2" fmla="val 25000"/>
              <a:gd name="adj3" fmla="val 39018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13975047" flipV="1">
            <a:off x="916744" y="2258642"/>
            <a:ext cx="2135888" cy="1126442"/>
          </a:xfrm>
          <a:prstGeom prst="bentUpArrow">
            <a:avLst>
              <a:gd name="adj1" fmla="val 18403"/>
              <a:gd name="adj2" fmla="val 25000"/>
              <a:gd name="adj3" fmla="val 3901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9062885">
            <a:off x="2166410" y="2291977"/>
            <a:ext cx="2247406" cy="792088"/>
          </a:xfrm>
          <a:prstGeom prst="rightArrow">
            <a:avLst>
              <a:gd name="adj1" fmla="val 35008"/>
              <a:gd name="adj2" fmla="val 60495"/>
            </a:avLst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лево/вверх 14"/>
          <p:cNvSpPr/>
          <p:nvPr/>
        </p:nvSpPr>
        <p:spPr>
          <a:xfrm rot="8689906" flipH="1">
            <a:off x="633398" y="5272604"/>
            <a:ext cx="2836273" cy="2162308"/>
          </a:xfrm>
          <a:prstGeom prst="leftUpArrow">
            <a:avLst>
              <a:gd name="adj1" fmla="val 11263"/>
              <a:gd name="adj2" fmla="val 12416"/>
              <a:gd name="adj3" fmla="val 29843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88000"/>
                </a:schemeClr>
              </a:gs>
              <a:gs pos="100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CF226CF0-093F-F247-8510-941C159982C6}"/>
              </a:ext>
            </a:extLst>
          </p:cNvPr>
          <p:cNvSpPr txBox="1"/>
          <p:nvPr/>
        </p:nvSpPr>
        <p:spPr>
          <a:xfrm>
            <a:off x="5868144" y="2492896"/>
            <a:ext cx="295233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Обзвон</a:t>
            </a: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клиентов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Информирование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событиях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и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акциях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Подтверждение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заказа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или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визита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Сбор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оценки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сервиса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Подтверждение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даты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и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способа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доставки</a:t>
            </a:r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en-US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и другие сценарии</a:t>
            </a:r>
            <a:endParaRPr lang="fr-FR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D60BD8C-6B8C-9149-9F23-16731F1109CB}"/>
              </a:ext>
            </a:extLst>
          </p:cNvPr>
          <p:cNvSpPr txBox="1"/>
          <p:nvPr/>
        </p:nvSpPr>
        <p:spPr>
          <a:xfrm>
            <a:off x="891437" y="459903"/>
            <a:ext cx="4927010" cy="6832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4000" b="1" spc="-100"/>
            </a:lvl1pPr>
          </a:lstStyle>
          <a:p>
            <a:r>
              <a:rPr lang="ru-RU" sz="4800" dirty="0">
                <a:solidFill>
                  <a:srgbClr val="FFFF00"/>
                </a:solidFill>
                <a:latin typeface="Trebuchet MS" panose="020B0603020202020204" pitchFamily="34" charset="0"/>
              </a:rPr>
              <a:t>Голосовой бот</a:t>
            </a:r>
            <a:endParaRPr lang="fr-FR" sz="48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6DAE1378-A5CD-7C46-B428-F0CF160C0ADC}"/>
              </a:ext>
            </a:extLst>
          </p:cNvPr>
          <p:cNvSpPr txBox="1"/>
          <p:nvPr/>
        </p:nvSpPr>
        <p:spPr>
          <a:xfrm>
            <a:off x="891436" y="1268760"/>
            <a:ext cx="699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Специальное решение, интегрированное с Битрикс24</a:t>
            </a:r>
            <a:endParaRPr lang="fr-FR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Image 4">
            <a:extLst>
              <a:ext uri="{FF2B5EF4-FFF2-40B4-BE49-F238E27FC236}">
                <a16:creationId xmlns="" xmlns:a16="http://schemas.microsoft.com/office/drawing/2014/main" id="{5DB3A517-C62B-0047-900B-45E0C8F8A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1" y="2700555"/>
            <a:ext cx="5112568" cy="29699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Равнобедренный треугольник 15"/>
          <p:cNvSpPr/>
          <p:nvPr/>
        </p:nvSpPr>
        <p:spPr>
          <a:xfrm rot="2664546">
            <a:off x="8074503" y="-145676"/>
            <a:ext cx="1579862" cy="814824"/>
          </a:xfrm>
          <a:prstGeom prst="triangle">
            <a:avLst>
              <a:gd name="adj" fmla="val 49885"/>
            </a:avLst>
          </a:prstGeom>
          <a:solidFill>
            <a:srgbClr val="4E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 rot="2731561">
            <a:off x="8482883" y="59592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rebuchet MS" panose="020B0603020202020204" pitchFamily="34" charset="0"/>
              </a:rPr>
              <a:t>Скоро</a:t>
            </a:r>
          </a:p>
          <a:p>
            <a:pPr algn="ctr"/>
            <a:r>
              <a:rPr lang="ru-RU" sz="1400" dirty="0" smtClean="0">
                <a:latin typeface="Trebuchet MS" panose="020B0603020202020204" pitchFamily="34" charset="0"/>
              </a:rPr>
              <a:t>будет</a:t>
            </a:r>
            <a:endParaRPr lang="ru-RU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42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4FB780B-2CB9-5946-97E5-6011C4784118}"/>
              </a:ext>
            </a:extLst>
          </p:cNvPr>
          <p:cNvSpPr/>
          <p:nvPr/>
        </p:nvSpPr>
        <p:spPr>
          <a:xfrm>
            <a:off x="670329" y="2348880"/>
            <a:ext cx="295545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К</a:t>
            </a:r>
            <a:r>
              <a:rPr lang="fr-FR" dirty="0" err="1">
                <a:solidFill>
                  <a:schemeClr val="bg1"/>
                </a:solidFill>
                <a:latin typeface="Trebuchet MS" panose="020B0603020202020204" pitchFamily="34" charset="0"/>
              </a:rPr>
              <a:t>уда</a:t>
            </a:r>
            <a:r>
              <a:rPr lang="fr-FR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Trebuchet MS" panose="020B0603020202020204" pitchFamily="34" charset="0"/>
              </a:rPr>
              <a:t>доставить</a:t>
            </a:r>
            <a:r>
              <a:rPr lang="fr-FR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Во сколько удобнее получить?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Когда у вас день рождения?</a:t>
            </a:r>
            <a:r>
              <a:rPr lang="fr-FR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NPS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и другие сценарии</a:t>
            </a:r>
            <a:r>
              <a:rPr lang="fr-FR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A51F3233-9999-C941-A751-51CCCEAA18B3}"/>
              </a:ext>
            </a:extLst>
          </p:cNvPr>
          <p:cNvSpPr txBox="1"/>
          <p:nvPr/>
        </p:nvSpPr>
        <p:spPr>
          <a:xfrm>
            <a:off x="670329" y="1415319"/>
            <a:ext cx="4922423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pc="-60" dirty="0">
                <a:solidFill>
                  <a:schemeClr val="bg1"/>
                </a:solidFill>
                <a:latin typeface="Trebuchet MS" panose="020B0603020202020204" pitchFamily="34" charset="0"/>
              </a:rPr>
              <a:t>Автоматически обогащают </a:t>
            </a:r>
            <a:r>
              <a:rPr lang="en-US" spc="-60" dirty="0">
                <a:solidFill>
                  <a:schemeClr val="bg1"/>
                </a:solidFill>
                <a:latin typeface="Trebuchet MS" panose="020B0603020202020204" pitchFamily="34" charset="0"/>
              </a:rPr>
              <a:t>CRM </a:t>
            </a:r>
            <a:r>
              <a:rPr lang="ru-RU" spc="-60" dirty="0">
                <a:solidFill>
                  <a:schemeClr val="bg1"/>
                </a:solidFill>
                <a:latin typeface="Trebuchet MS" panose="020B0603020202020204" pitchFamily="34" charset="0"/>
              </a:rPr>
              <a:t>данными</a:t>
            </a:r>
            <a:endParaRPr lang="fr-FR" spc="-6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113F9DF5-E464-D540-BE14-080C94D1C888}"/>
              </a:ext>
            </a:extLst>
          </p:cNvPr>
          <p:cNvSpPr txBox="1"/>
          <p:nvPr/>
        </p:nvSpPr>
        <p:spPr>
          <a:xfrm>
            <a:off x="670329" y="520052"/>
            <a:ext cx="5468598" cy="6832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4000" b="1" spc="-100"/>
            </a:lvl1pPr>
          </a:lstStyle>
          <a:p>
            <a:r>
              <a:rPr lang="ru-RU" sz="4800" dirty="0">
                <a:solidFill>
                  <a:schemeClr val="bg1"/>
                </a:solidFill>
                <a:latin typeface="Trebuchet MS" panose="020B0603020202020204" pitchFamily="34" charset="0"/>
              </a:rPr>
              <a:t>Чат-боты</a:t>
            </a:r>
            <a:endParaRPr lang="fr-FR" sz="4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="" xmlns:a16="http://schemas.microsoft.com/office/drawing/2014/main" id="{892D5887-06F0-3440-A059-8E553B1A4D11}"/>
              </a:ext>
            </a:extLst>
          </p:cNvPr>
          <p:cNvGrpSpPr/>
          <p:nvPr/>
        </p:nvGrpSpPr>
        <p:grpSpPr>
          <a:xfrm>
            <a:off x="858753" y="5517232"/>
            <a:ext cx="1192967" cy="1002741"/>
            <a:chOff x="941291" y="1905000"/>
            <a:chExt cx="3207174" cy="3048000"/>
          </a:xfrm>
        </p:grpSpPr>
        <p:pic>
          <p:nvPicPr>
            <p:cNvPr id="18" name="Image 17">
              <a:extLst>
                <a:ext uri="{FF2B5EF4-FFF2-40B4-BE49-F238E27FC236}">
                  <a16:creationId xmlns="" xmlns:a16="http://schemas.microsoft.com/office/drawing/2014/main" id="{1BE97507-5B9C-8E45-8E5A-6B52749AB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941291" y="3612630"/>
              <a:ext cx="3200400" cy="134037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="" xmlns:a16="http://schemas.microsoft.com/office/drawing/2014/main" id="{FAA1264C-2CBF-9945-AF5A-B2C82A582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948065" y="1905000"/>
              <a:ext cx="3200400" cy="1707630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9BB75CCB-1B23-AF43-B0BB-D8D18D1BF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69061" y="2348880"/>
            <a:ext cx="5358192" cy="30968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Равнобедренный треугольник 11"/>
          <p:cNvSpPr/>
          <p:nvPr/>
        </p:nvSpPr>
        <p:spPr>
          <a:xfrm rot="2664546">
            <a:off x="8074503" y="-145676"/>
            <a:ext cx="1579862" cy="814824"/>
          </a:xfrm>
          <a:prstGeom prst="triangle">
            <a:avLst>
              <a:gd name="adj" fmla="val 49885"/>
            </a:avLst>
          </a:prstGeom>
          <a:solidFill>
            <a:srgbClr val="4E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 rot="2731561">
            <a:off x="8482883" y="59592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rebuchet MS" panose="020B0603020202020204" pitchFamily="34" charset="0"/>
              </a:rPr>
              <a:t>Скоро</a:t>
            </a:r>
          </a:p>
          <a:p>
            <a:pPr algn="ctr"/>
            <a:r>
              <a:rPr lang="ru-RU" sz="1400" dirty="0" smtClean="0">
                <a:latin typeface="Trebuchet MS" panose="020B0603020202020204" pitchFamily="34" charset="0"/>
              </a:rPr>
              <a:t>будет</a:t>
            </a:r>
            <a:endParaRPr lang="ru-RU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98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5" y="332656"/>
            <a:ext cx="4307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Чем это </a:t>
            </a:r>
            <a:r>
              <a:rPr lang="ru-RU" sz="4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грозит</a:t>
            </a:r>
            <a:endParaRPr lang="ru-RU" sz="44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 descr="C:\Users\bolshakova\Desktop\crm\4265374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3928" y="1628800"/>
            <a:ext cx="5112568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23928" y="1628800"/>
            <a:ext cx="5112568" cy="460057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0500" y="2060848"/>
            <a:ext cx="40137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Клиенты </a:t>
            </a:r>
            <a:r>
              <a:rPr lang="ru-RU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уходят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к конкурентам</a:t>
            </a:r>
          </a:p>
          <a:p>
            <a:endParaRPr lang="ru-RU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Вы </a:t>
            </a:r>
            <a:r>
              <a:rPr lang="ru-RU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теряете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десятки сделок</a:t>
            </a:r>
          </a:p>
          <a:p>
            <a:endParaRPr lang="ru-RU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Ваши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сотрудники создают видимость бурной деятельности, а до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продажи так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и </a:t>
            </a:r>
            <a:r>
              <a:rPr lang="ru-RU" dirty="0">
                <a:solidFill>
                  <a:srgbClr val="FFFF00"/>
                </a:solidFill>
                <a:latin typeface="Trebuchet MS" panose="020B0603020202020204" pitchFamily="34" charset="0"/>
              </a:rPr>
              <a:t>не </a:t>
            </a:r>
            <a:r>
              <a:rPr lang="ru-RU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доходит</a:t>
            </a: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 вашей работе оставляют </a:t>
            </a:r>
            <a:r>
              <a:rPr lang="ru-RU" dirty="0">
                <a:solidFill>
                  <a:srgbClr val="FFFF00"/>
                </a:solidFill>
                <a:latin typeface="Trebuchet MS" panose="020B0603020202020204" pitchFamily="34" charset="0"/>
              </a:rPr>
              <a:t>плохие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отзывы</a:t>
            </a: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92923" y="2204864"/>
            <a:ext cx="216024" cy="200923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92923" y="3044636"/>
            <a:ext cx="216024" cy="200923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00198" y="3881060"/>
            <a:ext cx="216024" cy="200923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08670" y="5229200"/>
            <a:ext cx="216024" cy="200923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210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olshakova\Desktop\3 кита\inside_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flipH="1">
            <a:off x="3059832" y="4727579"/>
            <a:ext cx="6159913" cy="213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AA52B66F-21CA-524E-B0E5-E7DC2FFAC724}"/>
              </a:ext>
            </a:extLst>
          </p:cNvPr>
          <p:cNvSpPr txBox="1"/>
          <p:nvPr/>
        </p:nvSpPr>
        <p:spPr>
          <a:xfrm>
            <a:off x="539221" y="1484784"/>
            <a:ext cx="446482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Автоматическое создание и заполнение</a:t>
            </a: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любых документов</a:t>
            </a:r>
            <a:endParaRPr lang="fr-FR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D87D7EE9-968C-3549-A181-784565A2BE19}"/>
              </a:ext>
            </a:extLst>
          </p:cNvPr>
          <p:cNvSpPr txBox="1"/>
          <p:nvPr/>
        </p:nvSpPr>
        <p:spPr>
          <a:xfrm>
            <a:off x="519050" y="520051"/>
            <a:ext cx="8229414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4000" b="1" spc="-100"/>
            </a:lvl1pPr>
          </a:lstStyle>
          <a:p>
            <a:r>
              <a:rPr lang="ru-RU" sz="4800" b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Создание </a:t>
            </a:r>
            <a:r>
              <a:rPr lang="ru-RU" sz="4800" b="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документов</a:t>
            </a:r>
            <a:r>
              <a:rPr lang="ru-RU" sz="4800" b="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4800" b="0" dirty="0">
                <a:solidFill>
                  <a:schemeClr val="bg1"/>
                </a:solidFill>
                <a:latin typeface="Trebuchet MS" panose="020B0603020202020204" pitchFamily="34" charset="0"/>
              </a:rPr>
              <a:t>в </a:t>
            </a:r>
            <a:r>
              <a:rPr lang="en-US" sz="4800" b="0" dirty="0">
                <a:solidFill>
                  <a:schemeClr val="bg1"/>
                </a:solidFill>
                <a:latin typeface="Trebuchet MS" panose="020B0603020202020204" pitchFamily="34" charset="0"/>
              </a:rPr>
              <a:t>CRM</a:t>
            </a:r>
            <a:endParaRPr lang="fr-FR" sz="48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="" xmlns:a16="http://schemas.microsoft.com/office/drawing/2014/main" id="{8D20B4E4-536B-3347-8E28-423484E93348}"/>
              </a:ext>
            </a:extLst>
          </p:cNvPr>
          <p:cNvSpPr txBox="1"/>
          <p:nvPr/>
        </p:nvSpPr>
        <p:spPr>
          <a:xfrm>
            <a:off x="251520" y="3068960"/>
            <a:ext cx="30336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spc="-40" dirty="0">
                <a:solidFill>
                  <a:schemeClr val="bg1"/>
                </a:solidFill>
                <a:latin typeface="Trebuchet MS" panose="020B0603020202020204" pitchFamily="34" charset="0"/>
              </a:rPr>
              <a:t>Создание любых документов по шаблону: счетов, актов, товарных накладных, счетов-фактур, доверенностей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spc="-40" dirty="0">
                <a:solidFill>
                  <a:schemeClr val="bg1"/>
                </a:solidFill>
                <a:latin typeface="Trebuchet MS" panose="020B0603020202020204" pitchFamily="34" charset="0"/>
              </a:rPr>
              <a:t>Редактирование шаблона в любом текстовом редакторе (</a:t>
            </a:r>
            <a:r>
              <a:rPr lang="en-US" sz="1600" spc="-40" dirty="0">
                <a:solidFill>
                  <a:schemeClr val="bg1"/>
                </a:solidFill>
                <a:latin typeface="Trebuchet MS" panose="020B0603020202020204" pitchFamily="34" charset="0"/>
              </a:rPr>
              <a:t>Word, Google Docs </a:t>
            </a:r>
            <a:r>
              <a:rPr lang="ru-RU" sz="1600" spc="-40" dirty="0">
                <a:solidFill>
                  <a:schemeClr val="bg1"/>
                </a:solidFill>
                <a:latin typeface="Trebuchet MS" panose="020B0603020202020204" pitchFamily="34" charset="0"/>
              </a:rPr>
              <a:t>и др.)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DF41A58-AF36-9348-993B-DFBE741DA9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02770" y="2636912"/>
            <a:ext cx="5488098" cy="3043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3029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olshakova\Desktop\crm\65355471_l-20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386327" cy="37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1352" y="2708920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             </a:t>
            </a:r>
            <a:r>
              <a:rPr lang="ru-RU" dirty="0" smtClean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  </a:t>
            </a:r>
            <a:r>
              <a:rPr lang="ru-RU" dirty="0" smtClean="0">
                <a:latin typeface="Trebuchet MS" panose="020B0603020202020204" pitchFamily="34" charset="0"/>
              </a:rPr>
              <a:t>от контакта и консультации</a:t>
            </a:r>
          </a:p>
          <a:p>
            <a:endParaRPr lang="ru-RU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         </a:t>
            </a:r>
            <a:r>
              <a:rPr lang="ru-RU" dirty="0" smtClean="0">
                <a:latin typeface="Trebuchet MS" panose="020B0603020202020204" pitchFamily="34" charset="0"/>
              </a:rPr>
              <a:t>…через подготовку документов</a:t>
            </a:r>
            <a:endParaRPr lang="en-US" dirty="0" smtClean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ru-RU" dirty="0" smtClean="0">
                <a:latin typeface="Trebuchet MS" panose="020B0603020202020204" pitchFamily="34" charset="0"/>
              </a:rPr>
              <a:t>     ….и оплату товара</a:t>
            </a:r>
          </a:p>
          <a:p>
            <a:endParaRPr lang="ru-RU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  </a:t>
            </a:r>
            <a:r>
              <a:rPr lang="ru-RU" dirty="0" smtClean="0">
                <a:latin typeface="Trebuchet MS" panose="020B0603020202020204" pitchFamily="34" charset="0"/>
              </a:rPr>
              <a:t>…дожидаясь оказания услуги или доставки</a:t>
            </a:r>
          </a:p>
          <a:p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4728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Пока клиент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путешествует</a:t>
            </a:r>
            <a:r>
              <a:rPr lang="en-US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по воронке</a:t>
            </a:r>
            <a:endParaRPr lang="ru-RU" sz="36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6046345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до последующего обслуживания и возврата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2595479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204864"/>
            <a:ext cx="2808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Все действия прямо перед глазами</a:t>
            </a: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Добавление новой воронки в настройках, сортировка, смена стадии.</a:t>
            </a: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Автоматический перевод с выигранной стадии в воронку нового действия.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404664"/>
            <a:ext cx="5203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Trebuchet MS" panose="020B0603020202020204" pitchFamily="34" charset="0"/>
              </a:rPr>
              <a:t>Короткие </a:t>
            </a:r>
            <a:r>
              <a:rPr lang="ru-RU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воронки</a:t>
            </a:r>
          </a:p>
        </p:txBody>
      </p:sp>
      <p:pic>
        <p:nvPicPr>
          <p:cNvPr id="11266" name="Picture 2" descr="C:\Users\bolshakova\Desktop\crm\110336872_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250" b="19675"/>
          <a:stretch/>
        </p:blipFill>
        <p:spPr bwMode="auto">
          <a:xfrm>
            <a:off x="3635896" y="260648"/>
            <a:ext cx="5292080" cy="600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6351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84168" y="2852936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 выигранной сделки весь трафик переливается в продажи. С проигранной – возвращается маркетологам.</a:t>
            </a:r>
          </a:p>
          <a:p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Настройка генератора продаж и роботов на одной странице.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04664"/>
            <a:ext cx="47772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Trebuchet MS" panose="020B0603020202020204" pitchFamily="34" charset="0"/>
              </a:rPr>
              <a:t>Туннели</a:t>
            </a:r>
            <a:r>
              <a:rPr lang="ru-RU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 продаж</a:t>
            </a:r>
          </a:p>
        </p:txBody>
      </p:sp>
      <p:pic>
        <p:nvPicPr>
          <p:cNvPr id="5" name="Туннели продаж - ч1 стр144">
            <a:hlinkClick r:id="" action="ppaction://media"/>
            <a:extLst>
              <a:ext uri="{FF2B5EF4-FFF2-40B4-BE49-F238E27FC236}">
                <a16:creationId xmlns="" xmlns:a16="http://schemas.microsoft.com/office/drawing/2014/main" id="{2EFCB224-4376-A741-B3DE-6DF95BE6F7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622" y="2441774"/>
            <a:ext cx="5716514" cy="33141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0218" y="1268760"/>
            <a:ext cx="7026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Визуализация взаимодействия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продажников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с маркетингом </a:t>
            </a:r>
            <a:endParaRPr lang="ru-RU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 rot="2664546">
            <a:off x="8074503" y="-145676"/>
            <a:ext cx="1579862" cy="814824"/>
          </a:xfrm>
          <a:prstGeom prst="triangle">
            <a:avLst>
              <a:gd name="adj" fmla="val 49885"/>
            </a:avLst>
          </a:prstGeom>
          <a:solidFill>
            <a:srgbClr val="4EF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2731561">
            <a:off x="8482883" y="59592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rebuchet MS" panose="020B0603020202020204" pitchFamily="34" charset="0"/>
              </a:rPr>
              <a:t>Скоро</a:t>
            </a:r>
          </a:p>
          <a:p>
            <a:pPr algn="ctr"/>
            <a:r>
              <a:rPr lang="ru-RU" sz="1400" dirty="0" smtClean="0">
                <a:latin typeface="Trebuchet MS" panose="020B0603020202020204" pitchFamily="34" charset="0"/>
              </a:rPr>
              <a:t>будет</a:t>
            </a:r>
            <a:endParaRPr lang="ru-RU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olshakova\Desktop\crm\120909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96" r="12689"/>
          <a:stretch/>
        </p:blipFill>
        <p:spPr bwMode="auto">
          <a:xfrm>
            <a:off x="0" y="3930"/>
            <a:ext cx="9171420" cy="68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719"/>
            <a:ext cx="9144000" cy="685428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33282" y="764704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Что предпринять, чтобы </a:t>
            </a:r>
            <a:r>
              <a:rPr lang="ru-RU" sz="4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продавать больше</a:t>
            </a:r>
            <a:endParaRPr lang="ru-RU" sz="4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3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64088" y="2237504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Менеджеры должны регулярно интересоваться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потребностями клиентов.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1" y="620688"/>
            <a:ext cx="78758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Обработка </a:t>
            </a:r>
            <a:r>
              <a:rPr lang="ru-RU" sz="4400" b="1" dirty="0">
                <a:solidFill>
                  <a:srgbClr val="FFFF00"/>
                </a:solidFill>
                <a:latin typeface="Trebuchet MS" panose="020B0603020202020204" pitchFamily="34" charset="0"/>
              </a:rPr>
              <a:t>клиентской базы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7" name="Picture 2" descr="C:\Users\bolshakova\Desktop\crm\73252335_l-20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974" y="1552615"/>
            <a:ext cx="4923507" cy="52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0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olshakova\Desktop\3 кита\0538898_l-20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r="4849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3719"/>
            <a:ext cx="9144000" cy="685428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14049" y="1556792"/>
            <a:ext cx="445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Нужно знать, какие товары и бренды его интересуют, какие он страницы посещал, о чем говорил с менеджерами.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404664"/>
            <a:ext cx="46602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Нелегкое дело</a:t>
            </a:r>
            <a:endParaRPr lang="ru-RU" sz="4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3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olshakova\Desktop\crm\MX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1722" y="548679"/>
            <a:ext cx="5452278" cy="531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4298" y="2413047"/>
            <a:ext cx="30764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Меняйте</a:t>
            </a:r>
          </a:p>
          <a:p>
            <a:endParaRPr lang="ru-RU" sz="2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rebuchet MS" panose="020B0603020202020204" pitchFamily="34" charset="0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тиль работы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 клиентской базой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114319">
            <a:off x="5712667" y="5698495"/>
            <a:ext cx="2510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To retention and beyond!</a:t>
            </a:r>
            <a:endParaRPr lang="ru-RU" sz="16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03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1535785" y="1080033"/>
            <a:ext cx="4692399" cy="1008112"/>
          </a:xfrm>
          <a:prstGeom prst="rightArrow">
            <a:avLst>
              <a:gd name="adj1" fmla="val 50226"/>
              <a:gd name="adj2" fmla="val 74445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75370" y="1329253"/>
            <a:ext cx="66690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Увеличивать конверсию</a:t>
            </a:r>
          </a:p>
          <a:p>
            <a:endParaRPr lang="ru-RU" sz="2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Персонализировать предложения</a:t>
            </a:r>
          </a:p>
          <a:p>
            <a:endParaRPr lang="ru-RU" sz="2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Повышать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повторные 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продажи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535785" y="2379944"/>
            <a:ext cx="6420591" cy="1008112"/>
          </a:xfrm>
          <a:prstGeom prst="rightArrow">
            <a:avLst>
              <a:gd name="adj1" fmla="val 50226"/>
              <a:gd name="adj2" fmla="val 74445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525512" y="3688165"/>
            <a:ext cx="5998816" cy="996035"/>
          </a:xfrm>
          <a:prstGeom prst="rightArrow">
            <a:avLst>
              <a:gd name="adj1" fmla="val 50226"/>
              <a:gd name="adj2" fmla="val 74445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54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E5B7BC8B-5E53-344B-BF91-C0141743CB94}"/>
              </a:ext>
            </a:extLst>
          </p:cNvPr>
          <p:cNvSpPr txBox="1"/>
          <p:nvPr/>
        </p:nvSpPr>
        <p:spPr>
          <a:xfrm>
            <a:off x="570130" y="2615227"/>
            <a:ext cx="324859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Сегментация клиентской базы </a:t>
            </a:r>
            <a:r>
              <a:rPr lang="ru-RU" sz="1200" dirty="0">
                <a:solidFill>
                  <a:schemeClr val="bg1"/>
                </a:solidFill>
                <a:latin typeface="Trebuchet MS" panose="020B0603020202020204" pitchFamily="34" charset="0"/>
              </a:rPr>
              <a:t>динамические и статические сегменты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Рассылки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email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Рассылки </a:t>
            </a:r>
            <a:r>
              <a:rPr lang="fr-FR" dirty="0">
                <a:solidFill>
                  <a:schemeClr val="bg1"/>
                </a:solidFill>
                <a:latin typeface="Trebuchet MS" panose="020B0603020202020204" pitchFamily="34" charset="0"/>
              </a:rPr>
              <a:t>sms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Голосовой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обзвон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Рассылки сообщений в чаты</a:t>
            </a:r>
          </a:p>
          <a:p>
            <a: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Таргетированная реклама в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соцсетях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и поисковиках   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CA863B9F-1C9C-C642-B786-4C8FF213C1D2}"/>
              </a:ext>
            </a:extLst>
          </p:cNvPr>
          <p:cNvSpPr txBox="1"/>
          <p:nvPr/>
        </p:nvSpPr>
        <p:spPr>
          <a:xfrm>
            <a:off x="1200326" y="332656"/>
            <a:ext cx="560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 spc="-10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Trebuchet MS" panose="020B0603020202020204" pitchFamily="34" charset="0"/>
              </a:rPr>
              <a:t>CRM-</a:t>
            </a:r>
            <a:r>
              <a:rPr lang="ru-RU" sz="4800" b="1" dirty="0">
                <a:solidFill>
                  <a:schemeClr val="bg1"/>
                </a:solidFill>
                <a:latin typeface="Trebuchet MS" panose="020B0603020202020204" pitchFamily="34" charset="0"/>
              </a:rPr>
              <a:t>маркетинг</a:t>
            </a:r>
            <a:endParaRPr lang="fr-FR" sz="4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D56CCB02-A237-E04D-8586-67C2A1AC34CF}"/>
              </a:ext>
            </a:extLst>
          </p:cNvPr>
          <p:cNvSpPr txBox="1"/>
          <p:nvPr/>
        </p:nvSpPr>
        <p:spPr>
          <a:xfrm>
            <a:off x="1043608" y="1411887"/>
            <a:ext cx="5915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rebuchet MS" panose="020B0603020202020204" pitchFamily="34" charset="0"/>
              </a:rPr>
              <a:t>увеличивает шансы первой и повторных сделок</a:t>
            </a:r>
            <a:endParaRPr lang="fr-FR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6" name="Image 6">
            <a:extLst>
              <a:ext uri="{FF2B5EF4-FFF2-40B4-BE49-F238E27FC236}">
                <a16:creationId xmlns="" xmlns:a16="http://schemas.microsoft.com/office/drawing/2014/main" id="{235B3039-70ED-D049-9C9A-29CD1ED9C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90274" y="2738455"/>
            <a:ext cx="5217081" cy="32541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трелка вправо 5"/>
          <p:cNvSpPr/>
          <p:nvPr/>
        </p:nvSpPr>
        <p:spPr>
          <a:xfrm flipH="1">
            <a:off x="482202" y="1107886"/>
            <a:ext cx="6476807" cy="1008112"/>
          </a:xfrm>
          <a:prstGeom prst="rightArrow">
            <a:avLst>
              <a:gd name="adj1" fmla="val 50226"/>
              <a:gd name="adj2" fmla="val 74445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626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olshakova\Desktop\crm\he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929046" cy="540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065831">
            <a:off x="5683310" y="5835445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rebuchet MS" panose="020B0603020202020204" pitchFamily="34" charset="0"/>
              </a:rPr>
              <a:t>ChangeMan</a:t>
            </a:r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348880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Меняйте</a:t>
            </a:r>
          </a:p>
          <a:p>
            <a:endParaRPr lang="ru-RU" sz="36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схему общения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 клиентами!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0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92696"/>
            <a:ext cx="2952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FFFF00"/>
                </a:solidFill>
                <a:latin typeface="Trebuchet MS" panose="020B0603020202020204" pitchFamily="34" charset="0"/>
              </a:rPr>
              <a:t>Готовые</a:t>
            </a:r>
            <a:endParaRPr lang="ru-RU" b="1" dirty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fontAlgn="base"/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распространённые категории, на которые есть постоянный спрос — например, «клиенты, не оплатившие счет», «клиенты без сделок».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542727128"/>
              </p:ext>
            </p:extLst>
          </p:nvPr>
        </p:nvGraphicFramePr>
        <p:xfrm>
          <a:off x="2416270" y="1700808"/>
          <a:ext cx="5295704" cy="4549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16216" y="1268760"/>
            <a:ext cx="244827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FFFF00"/>
                </a:solidFill>
                <a:latin typeface="Trebuchet MS" panose="020B0603020202020204" pitchFamily="34" charset="0"/>
              </a:rPr>
              <a:t>Статические</a:t>
            </a:r>
            <a:endParaRPr lang="ru-RU" b="1" dirty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fontAlgn="base"/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база, например, всех покупателей за ноябрь 2016 года.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149080"/>
            <a:ext cx="22322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FFFF00"/>
                </a:solidFill>
                <a:latin typeface="Trebuchet MS" panose="020B0603020202020204" pitchFamily="34" charset="0"/>
              </a:rPr>
              <a:t>Динамические</a:t>
            </a:r>
            <a:endParaRPr lang="ru-RU" b="1" dirty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fontAlgn="base"/>
            <a:r>
              <a:rPr lang="ru-RU" sz="1400" dirty="0">
                <a:solidFill>
                  <a:schemeClr val="bg1"/>
                </a:solidFill>
                <a:latin typeface="Trebuchet MS" panose="020B0603020202020204" pitchFamily="34" charset="0"/>
              </a:rPr>
              <a:t>регулярно меняются и пополняются. Например, список клиентов в сегменте «Купил в прошлом месяце».</a:t>
            </a:r>
          </a:p>
        </p:txBody>
      </p:sp>
    </p:spTree>
    <p:extLst>
      <p:ext uri="{BB962C8B-B14F-4D97-AF65-F5344CB8AC3E}">
        <p14:creationId xmlns:p14="http://schemas.microsoft.com/office/powerpoint/2010/main" xmlns="" val="1560862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углом вверх 6"/>
          <p:cNvSpPr/>
          <p:nvPr/>
        </p:nvSpPr>
        <p:spPr>
          <a:xfrm rot="2922840" flipV="1">
            <a:off x="6009917" y="4862290"/>
            <a:ext cx="2783527" cy="1351116"/>
          </a:xfrm>
          <a:prstGeom prst="bentUpArrow">
            <a:avLst>
              <a:gd name="adj1" fmla="val 18403"/>
              <a:gd name="adj2" fmla="val 25000"/>
              <a:gd name="adj3" fmla="val 39018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углом вверх 7"/>
          <p:cNvSpPr/>
          <p:nvPr/>
        </p:nvSpPr>
        <p:spPr>
          <a:xfrm rot="13975047" flipV="1">
            <a:off x="4237268" y="1942483"/>
            <a:ext cx="2135888" cy="1126442"/>
          </a:xfrm>
          <a:prstGeom prst="bentUpArrow">
            <a:avLst>
              <a:gd name="adj1" fmla="val 18403"/>
              <a:gd name="adj2" fmla="val 25000"/>
              <a:gd name="adj3" fmla="val 3901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9062885">
            <a:off x="6169077" y="2011412"/>
            <a:ext cx="2085796" cy="792088"/>
          </a:xfrm>
          <a:prstGeom prst="rightArrow">
            <a:avLst>
              <a:gd name="adj1" fmla="val 35008"/>
              <a:gd name="adj2" fmla="val 60495"/>
            </a:avLst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стрелка влево/вверх 9"/>
          <p:cNvSpPr/>
          <p:nvPr/>
        </p:nvSpPr>
        <p:spPr>
          <a:xfrm rot="8689906" flipH="1">
            <a:off x="3453856" y="5305463"/>
            <a:ext cx="2836273" cy="2162308"/>
          </a:xfrm>
          <a:prstGeom prst="leftUpArrow">
            <a:avLst>
              <a:gd name="adj1" fmla="val 11263"/>
              <a:gd name="adj2" fmla="val 12416"/>
              <a:gd name="adj3" fmla="val 29843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88000"/>
                </a:schemeClr>
              </a:gs>
              <a:gs pos="100000">
                <a:schemeClr val="tx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3528" y="3068960"/>
            <a:ext cx="30963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 каждому из сегментов можно подготовить персональное предложение, запустить рекламную кампанию,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email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- или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sms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-рассылку, голосовой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обзвон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15362" name="Picture 2" descr="C:\Users\bolshakova\Desktop\скрины для всего\crm и маркетинг\рассылки и реклама\генератор продаж 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2190" y="2636912"/>
            <a:ext cx="549543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76754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Trebuchet MS" panose="020B0603020202020204" pitchFamily="34" charset="0"/>
              </a:rPr>
              <a:t>Персональные</a:t>
            </a:r>
            <a:r>
              <a:rPr lang="ru-RU" sz="4400" dirty="0">
                <a:solidFill>
                  <a:schemeClr val="bg1"/>
                </a:solidFill>
                <a:latin typeface="Trebuchet MS" panose="020B0603020202020204" pitchFamily="34" charset="0"/>
              </a:rPr>
              <a:t> предложения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930495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9391" y="2761366"/>
            <a:ext cx="3814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При закрытии первой сделки CRM сформируют аналогичную сделку с клиентом и через заданное время напомнит о ней. А также посоветует, например, сопутствующий товар.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9626" y="332656"/>
            <a:ext cx="53896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4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Автоматизация</a:t>
            </a:r>
            <a:endParaRPr lang="ru-RU" sz="44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fontAlgn="base"/>
            <a:r>
              <a:rPr lang="ru-RU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повторных продаж</a:t>
            </a:r>
            <a:endParaRPr lang="ru-RU" sz="4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9220" name="Picture 4" descr="C:\Users\bolshakova\Desktop\3 кита\Depositphotos_46706601_l-20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3733" y="2227733"/>
            <a:ext cx="4630267" cy="463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81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olshakova\Desktop\3 кита\insid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77847" flipH="1">
            <a:off x="3114005" y="1584000"/>
            <a:ext cx="6008649" cy="479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C418820-E043-3343-A798-2A88DCCC716C}"/>
              </a:ext>
            </a:extLst>
          </p:cNvPr>
          <p:cNvSpPr txBox="1"/>
          <p:nvPr/>
        </p:nvSpPr>
        <p:spPr>
          <a:xfrm>
            <a:off x="791777" y="428356"/>
            <a:ext cx="61780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400" spc="-10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ru-RU" sz="4400" dirty="0">
                <a:solidFill>
                  <a:schemeClr val="bg1"/>
                </a:solidFill>
                <a:latin typeface="Trebuchet MS" panose="020B0603020202020204" pitchFamily="34" charset="0"/>
              </a:rPr>
              <a:t>Увеличение конверсии в </a:t>
            </a:r>
            <a:r>
              <a:rPr lang="ru-RU" sz="4400" dirty="0">
                <a:solidFill>
                  <a:srgbClr val="FFFF00"/>
                </a:solidFill>
                <a:latin typeface="Trebuchet MS" panose="020B0603020202020204" pitchFamily="34" charset="0"/>
              </a:rPr>
              <a:t>продажи</a:t>
            </a:r>
            <a:endParaRPr lang="fr-FR" sz="44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BBD4D8F7-5B5F-A646-96DD-0D414A7F2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24363" y="2924944"/>
            <a:ext cx="5504647" cy="32750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FDCD3671-15C7-1E4D-B502-8D4BBF6D63CD}"/>
              </a:ext>
            </a:extLst>
          </p:cNvPr>
          <p:cNvSpPr txBox="1"/>
          <p:nvPr/>
        </p:nvSpPr>
        <p:spPr>
          <a:xfrm>
            <a:off x="589360" y="2636912"/>
            <a:ext cx="2464956" cy="299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pc="-40" dirty="0">
                <a:solidFill>
                  <a:schemeClr val="bg1"/>
                </a:solidFill>
                <a:latin typeface="Trebuchet MS" panose="020B0603020202020204" pitchFamily="34" charset="0"/>
              </a:rPr>
              <a:t>Готовые сценарии продаж: </a:t>
            </a:r>
          </a:p>
          <a:p>
            <a:pPr marL="312738">
              <a:lnSpc>
                <a:spcPct val="80000"/>
              </a:lnSpc>
              <a:spcBef>
                <a:spcPts val="600"/>
              </a:spcBef>
            </a:pPr>
            <a:r>
              <a:rPr lang="ru-RU" sz="1400" spc="-40" dirty="0">
                <a:solidFill>
                  <a:schemeClr val="bg1"/>
                </a:solidFill>
                <a:latin typeface="Trebuchet MS" panose="020B0603020202020204" pitchFamily="34" charset="0"/>
              </a:rPr>
              <a:t>День рождения</a:t>
            </a:r>
          </a:p>
          <a:p>
            <a:pPr marL="312738">
              <a:lnSpc>
                <a:spcPct val="80000"/>
              </a:lnSpc>
              <a:spcBef>
                <a:spcPts val="600"/>
              </a:spcBef>
            </a:pPr>
            <a:r>
              <a:rPr lang="ru-RU" sz="1400" spc="-4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Праздники</a:t>
            </a:r>
            <a:r>
              <a:rPr lang="ru-RU" sz="1400" spc="-40" dirty="0">
                <a:solidFill>
                  <a:schemeClr val="bg1"/>
                </a:solidFill>
                <a:latin typeface="Trebuchet MS" panose="020B0603020202020204" pitchFamily="34" charset="0"/>
              </a:rPr>
              <a:t>: 23 февраля, 8 марта, Новый год и другие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ru-RU" spc="-4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pc="-40" dirty="0">
                <a:solidFill>
                  <a:schemeClr val="bg1"/>
                </a:solidFill>
                <a:latin typeface="Trebuchet MS" panose="020B0603020202020204" pitchFamily="34" charset="0"/>
              </a:rPr>
              <a:t>Готовые скрипты разговора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pc="-40" dirty="0">
                <a:solidFill>
                  <a:schemeClr val="bg1"/>
                </a:solidFill>
                <a:latin typeface="Trebuchet MS" panose="020B0603020202020204" pitchFamily="34" charset="0"/>
              </a:rPr>
              <a:t>менеджера с клиентом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ru-RU" sz="1600" spc="-4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27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 rot="3452118">
            <a:off x="5417778" y="1465102"/>
            <a:ext cx="1457650" cy="1464804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11023045">
            <a:off x="7595531" y="4864333"/>
            <a:ext cx="1230928" cy="1246452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14723447">
            <a:off x="4592846" y="4561549"/>
            <a:ext cx="2232248" cy="2160240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 rot="17885002">
            <a:off x="6525284" y="5565828"/>
            <a:ext cx="505988" cy="547718"/>
          </a:xfrm>
          <a:prstGeom prst="ellipse">
            <a:avLst/>
          </a:prstGeom>
          <a:gradFill flip="none" rotWithShape="1">
            <a:gsLst>
              <a:gs pos="4000">
                <a:schemeClr val="bg1"/>
              </a:gs>
              <a:gs pos="66000">
                <a:schemeClr val="bg1">
                  <a:alpha val="49000"/>
                </a:schemeClr>
              </a:gs>
              <a:gs pos="95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D87D7EE9-968C-3549-A181-784565A2BE19}"/>
              </a:ext>
            </a:extLst>
          </p:cNvPr>
          <p:cNvSpPr txBox="1"/>
          <p:nvPr/>
        </p:nvSpPr>
        <p:spPr>
          <a:xfrm>
            <a:off x="519050" y="512677"/>
            <a:ext cx="7070470" cy="6980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4000" b="1" spc="-100"/>
            </a:lvl1pPr>
          </a:lstStyle>
          <a:p>
            <a:r>
              <a:rPr lang="en-US" sz="4800" dirty="0">
                <a:solidFill>
                  <a:schemeClr val="bg1"/>
                </a:solidFill>
                <a:latin typeface="Trebuchet MS" panose="020B0603020202020204" pitchFamily="34" charset="0"/>
              </a:rPr>
              <a:t>CRM-</a:t>
            </a:r>
            <a:r>
              <a:rPr lang="ru-RU" sz="4800" dirty="0">
                <a:solidFill>
                  <a:srgbClr val="FFFF00"/>
                </a:solidFill>
                <a:latin typeface="Trebuchet MS" panose="020B0603020202020204" pitchFamily="34" charset="0"/>
              </a:rPr>
              <a:t>аналитика</a:t>
            </a:r>
            <a:endParaRPr lang="fr-FR" sz="48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841F5121-DDE0-0A42-903B-25166784298F}"/>
              </a:ext>
            </a:extLst>
          </p:cNvPr>
          <p:cNvSpPr txBox="1"/>
          <p:nvPr/>
        </p:nvSpPr>
        <p:spPr>
          <a:xfrm>
            <a:off x="460085" y="2504724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Готовые отчеты</a:t>
            </a:r>
            <a:endParaRPr lang="fr-FR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="" xmlns:a16="http://schemas.microsoft.com/office/drawing/2014/main" id="{4DFCB2D8-DD4E-AC48-8E29-622F0F157D89}"/>
              </a:ext>
            </a:extLst>
          </p:cNvPr>
          <p:cNvSpPr txBox="1"/>
          <p:nvPr/>
        </p:nvSpPr>
        <p:spPr>
          <a:xfrm>
            <a:off x="460086" y="3184561"/>
            <a:ext cx="283923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Анализ в разрезе 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 любому свойству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CRM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="" xmlns:a16="http://schemas.microsoft.com/office/drawing/2014/main" id="{9E0CA9D0-3FEF-BA4A-BE49-7EFFEACD6C1D}"/>
              </a:ext>
            </a:extLst>
          </p:cNvPr>
          <p:cNvSpPr txBox="1"/>
          <p:nvPr/>
        </p:nvSpPr>
        <p:spPr>
          <a:xfrm>
            <a:off x="460086" y="3909367"/>
            <a:ext cx="281519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Детальный отчет 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 каждому показателю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="" xmlns:a16="http://schemas.microsoft.com/office/drawing/2014/main" id="{234B89AA-7FB1-A44D-B582-81FDDCCC4F51}"/>
              </a:ext>
            </a:extLst>
          </p:cNvPr>
          <p:cNvSpPr txBox="1"/>
          <p:nvPr/>
        </p:nvSpPr>
        <p:spPr>
          <a:xfrm>
            <a:off x="473454" y="4420602"/>
            <a:ext cx="265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rebuchet MS" panose="020B0603020202020204" pitchFamily="34" charset="0"/>
              </a:rPr>
              <a:t>возможность «развернуть» показатель </a:t>
            </a:r>
          </a:p>
          <a:p>
            <a:r>
              <a:rPr lang="ru-RU" sz="1200" dirty="0">
                <a:solidFill>
                  <a:schemeClr val="bg1"/>
                </a:solidFill>
                <a:latin typeface="Trebuchet MS" panose="020B0603020202020204" pitchFamily="34" charset="0"/>
              </a:rPr>
              <a:t>и увидеть, из чего он «собран»</a:t>
            </a:r>
            <a:endParaRPr lang="fr-FR" sz="1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="" xmlns:a16="http://schemas.microsoft.com/office/drawing/2014/main" id="{BCA32049-D8E9-DA4C-8C53-7C1EA5C2DE3D}"/>
              </a:ext>
            </a:extLst>
          </p:cNvPr>
          <p:cNvSpPr txBox="1"/>
          <p:nvPr/>
        </p:nvSpPr>
        <p:spPr>
          <a:xfrm>
            <a:off x="519050" y="1331853"/>
            <a:ext cx="466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для управленческих и кадровых решений</a:t>
            </a:r>
            <a:endParaRPr lang="fr-FR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D35E046C-4CC5-8B40-8015-4A2E93E897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83669" y="2348880"/>
            <a:ext cx="5604836" cy="33608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881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455167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Вы можете в пару кликов посмотреть, что происходит, как меняются ваши показатели, как это влияет на ваш бизнес. </a:t>
            </a:r>
          </a:p>
        </p:txBody>
      </p:sp>
      <p:pic>
        <p:nvPicPr>
          <p:cNvPr id="5" name="Picture 3" descr="C:\Users\bolshakova\Desktop\crm\691246_l-20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9752" y="1916832"/>
            <a:ext cx="6984776" cy="480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6567" y="352465"/>
            <a:ext cx="86517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Trebuchet MS" panose="020B0603020202020204" pitchFamily="34" charset="0"/>
              </a:rPr>
              <a:t>Статистика в </a:t>
            </a:r>
            <a:r>
              <a:rPr lang="ru-RU" sz="4400" dirty="0">
                <a:solidFill>
                  <a:srgbClr val="FFFF00"/>
                </a:solidFill>
                <a:latin typeface="Trebuchet MS" panose="020B0603020202020204" pitchFamily="34" charset="0"/>
              </a:rPr>
              <a:t>реальном времени</a:t>
            </a:r>
          </a:p>
        </p:txBody>
      </p:sp>
    </p:spTree>
    <p:extLst>
      <p:ext uri="{BB962C8B-B14F-4D97-AF65-F5344CB8AC3E}">
        <p14:creationId xmlns:p14="http://schemas.microsoft.com/office/powerpoint/2010/main" xmlns="" val="1550131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E92D80BB-69BB-6543-8FFE-0DE1DFCB0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63384" y="1343689"/>
            <a:ext cx="3764361" cy="48705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29BE72-8FEA-8B46-AE3E-3C64EA073305}"/>
              </a:ext>
            </a:extLst>
          </p:cNvPr>
          <p:cNvSpPr/>
          <p:nvPr/>
        </p:nvSpPr>
        <p:spPr>
          <a:xfrm>
            <a:off x="780859" y="1523402"/>
            <a:ext cx="4132777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Точно отвечает на вопрос, какой трафик лучше всего конвертируется в продажи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75F2CAE1-730C-124B-B1E6-E613727B5D11}"/>
              </a:ext>
            </a:extLst>
          </p:cNvPr>
          <p:cNvSpPr txBox="1"/>
          <p:nvPr/>
        </p:nvSpPr>
        <p:spPr>
          <a:xfrm>
            <a:off x="1038564" y="3068960"/>
            <a:ext cx="3875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Отслеживает все рекламные каналы (онлайн и офлайн)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Строит цепочки переходов клиента 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Автоматическая и ручная загрузка расходов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Автоматический трекинг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всех </a:t>
            </a:r>
            <a:r>
              <a:rPr lang="ru-RU" sz="1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лидов</a:t>
            </a: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 и сделок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Полная картина всего процесса: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от трафика до продаж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Trebuchet MS" panose="020B0603020202020204" pitchFamily="34" charset="0"/>
              </a:rPr>
              <a:t>Без интеграции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109F0268-AE0F-2A44-8265-B52991600204}"/>
              </a:ext>
            </a:extLst>
          </p:cNvPr>
          <p:cNvSpPr txBox="1"/>
          <p:nvPr/>
        </p:nvSpPr>
        <p:spPr>
          <a:xfrm>
            <a:off x="331476" y="332656"/>
            <a:ext cx="8373431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4000" b="1" spc="-100"/>
            </a:lvl1pPr>
          </a:lstStyle>
          <a:p>
            <a:r>
              <a:rPr lang="ru-RU" sz="4400" dirty="0">
                <a:solidFill>
                  <a:schemeClr val="bg1"/>
                </a:solidFill>
                <a:latin typeface="Trebuchet MS" panose="020B0603020202020204" pitchFamily="34" charset="0"/>
              </a:rPr>
              <a:t>Битрикс24.</a:t>
            </a:r>
            <a:r>
              <a:rPr lang="ru-RU" sz="4400" dirty="0">
                <a:solidFill>
                  <a:srgbClr val="FFFF00"/>
                </a:solidFill>
                <a:latin typeface="Trebuchet MS" panose="020B0603020202020204" pitchFamily="34" charset="0"/>
              </a:rPr>
              <a:t>Сквозная аналитика</a:t>
            </a:r>
            <a:endParaRPr lang="fr-FR" sz="44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64835" y="3113741"/>
            <a:ext cx="190741" cy="191516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64835" y="3678506"/>
            <a:ext cx="190741" cy="191516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64835" y="4725144"/>
            <a:ext cx="190741" cy="191516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63922" y="5301208"/>
            <a:ext cx="190741" cy="191516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64835" y="5829772"/>
            <a:ext cx="190741" cy="191516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63302" y="4173588"/>
            <a:ext cx="190741" cy="191516"/>
          </a:xfrm>
          <a:prstGeom prst="ellipse">
            <a:avLst/>
          </a:prstGeom>
          <a:noFill/>
          <a:ln w="127000" cmpd="thinThick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657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olshakova\Desktop\3 кита\inside_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8306" y="2020256"/>
            <a:ext cx="5920047" cy="46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FBA53E7B-35F9-1247-887D-587D17E07AF1}"/>
              </a:ext>
            </a:extLst>
          </p:cNvPr>
          <p:cNvSpPr txBox="1"/>
          <p:nvPr/>
        </p:nvSpPr>
        <p:spPr>
          <a:xfrm>
            <a:off x="5975469" y="3356992"/>
            <a:ext cx="3168531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pc="-100" dirty="0">
                <a:solidFill>
                  <a:schemeClr val="bg1"/>
                </a:solidFill>
                <a:latin typeface="Trebuchet MS" panose="020B0603020202020204" pitchFamily="34" charset="0"/>
              </a:rPr>
              <a:t>Расчет Маркетингового </a:t>
            </a:r>
            <a:r>
              <a:rPr lang="en-US" spc="-100" dirty="0">
                <a:solidFill>
                  <a:schemeClr val="bg1"/>
                </a:solidFill>
                <a:latin typeface="Trebuchet MS" panose="020B0603020202020204" pitchFamily="34" charset="0"/>
              </a:rPr>
              <a:t>ROI</a:t>
            </a:r>
            <a:endParaRPr lang="ru-RU" spc="-1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pc="-100" dirty="0">
                <a:solidFill>
                  <a:schemeClr val="bg1"/>
                </a:solidFill>
                <a:latin typeface="Trebuchet MS" panose="020B0603020202020204" pitchFamily="34" charset="0"/>
              </a:rPr>
              <a:t>Маркеры оценки рекламных кампаний</a:t>
            </a:r>
          </a:p>
          <a:p>
            <a:pPr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pc="-100" dirty="0">
                <a:solidFill>
                  <a:schemeClr val="bg1"/>
                </a:solidFill>
                <a:latin typeface="Trebuchet MS" panose="020B0603020202020204" pitchFamily="34" charset="0"/>
              </a:rPr>
              <a:t>Ручной ввод затрат</a:t>
            </a:r>
          </a:p>
          <a:p>
            <a:pPr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pc="-100" dirty="0">
                <a:solidFill>
                  <a:schemeClr val="bg1"/>
                </a:solidFill>
                <a:latin typeface="Trebuchet MS" panose="020B0603020202020204" pitchFamily="34" charset="0"/>
              </a:rPr>
              <a:t>Ручной ввод источников</a:t>
            </a:r>
            <a:endParaRPr lang="fr-FR" spc="-1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4F467183-69A7-5742-A37C-4EFF2A16B864}"/>
              </a:ext>
            </a:extLst>
          </p:cNvPr>
          <p:cNvSpPr txBox="1"/>
          <p:nvPr/>
        </p:nvSpPr>
        <p:spPr>
          <a:xfrm>
            <a:off x="519050" y="544673"/>
            <a:ext cx="7797366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defRPr sz="4000" b="1" spc="-100"/>
            </a:lvl1pPr>
          </a:lstStyle>
          <a:p>
            <a:r>
              <a:rPr lang="ru-RU" sz="4400" dirty="0">
                <a:solidFill>
                  <a:srgbClr val="FFFF00"/>
                </a:solidFill>
                <a:latin typeface="Trebuchet MS" panose="020B0603020202020204" pitchFamily="34" charset="0"/>
              </a:rPr>
              <a:t>Окупаемость</a:t>
            </a:r>
            <a:r>
              <a:rPr lang="ru-RU" sz="44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рекламы</a:t>
            </a:r>
            <a:endParaRPr lang="fr-FR" sz="4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CE0E91BD-9658-334B-8C33-7243FD45A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3068960"/>
            <a:ext cx="5310248" cy="32486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3">
            <a:extLst>
              <a:ext uri="{FF2B5EF4-FFF2-40B4-BE49-F238E27FC236}">
                <a16:creationId xmlns="" xmlns:a16="http://schemas.microsoft.com/office/drawing/2014/main" id="{D433F2C2-F439-6840-B676-F767B765AE84}"/>
              </a:ext>
            </a:extLst>
          </p:cNvPr>
          <p:cNvSpPr txBox="1"/>
          <p:nvPr/>
        </p:nvSpPr>
        <p:spPr>
          <a:xfrm>
            <a:off x="523678" y="1346158"/>
            <a:ext cx="658817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spc="-200" dirty="0">
                <a:solidFill>
                  <a:schemeClr val="bg1"/>
                </a:solidFill>
                <a:latin typeface="Trebuchet MS" panose="020B0603020202020204" pitchFamily="34" charset="0"/>
              </a:rPr>
              <a:t>CRM </a:t>
            </a:r>
            <a:r>
              <a:rPr lang="ru-RU" sz="2000" spc="-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rebuchet MS" panose="020B0603020202020204" pitchFamily="34" charset="0"/>
              </a:rPr>
              <a:t>считает эффективность расходов на рекламу</a:t>
            </a:r>
            <a:endParaRPr lang="fr-FR" sz="2000" spc="-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4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4678" y="2501899"/>
            <a:ext cx="2529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клиенты вовремя получат ответ на любой свой вопрос</a:t>
            </a:r>
            <a:endParaRPr lang="ru-RU" sz="14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74433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Почему </a:t>
            </a:r>
            <a:r>
              <a:rPr lang="en-US" sz="40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CRM</a:t>
            </a:r>
            <a:r>
              <a:rPr lang="ru-RU" sz="40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помогает </a:t>
            </a:r>
            <a:r>
              <a:rPr lang="ru-RU" sz="40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любить клиентов</a:t>
            </a:r>
            <a:endParaRPr lang="ru-RU" sz="4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4926743"/>
            <a:ext cx="2356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Ни один контакт с клиентом не будет забыт или потерян</a:t>
            </a:r>
            <a:endParaRPr lang="ru-RU" sz="1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2492896"/>
            <a:ext cx="2695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менеджеры  будут знать все потребности клиентов</a:t>
            </a:r>
            <a:endParaRPr lang="ru-RU" sz="1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2" name="Picture 2" descr="C:\Users\bolshakova\Downloads\gro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04479"/>
            <a:ext cx="1300163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bolshakova\Downloads\innov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7742" y="4565191"/>
            <a:ext cx="1300162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bolshakova\Downloads\custom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3116" y="2418816"/>
            <a:ext cx="1071488" cy="10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96332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76672"/>
            <a:ext cx="6415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Внедрение </a:t>
            </a:r>
            <a:r>
              <a:rPr lang="ru-RU" sz="48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Битрикс24</a:t>
            </a:r>
            <a:endParaRPr lang="ru-RU" sz="48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1081" y="5736224"/>
            <a:ext cx="4876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Свяжитесь с нами!</a:t>
            </a:r>
            <a:endParaRPr lang="ru-RU" sz="4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659" y="5171703"/>
            <a:ext cx="657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Если вы хотите внедрить систему Битрикс24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2928934"/>
            <a:ext cx="428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8 (951) 799-94-84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 descr="C:\Users\user186\Downloads\logo-inte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7" y="2928934"/>
            <a:ext cx="3289471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8468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23101" y="1844822"/>
            <a:ext cx="29523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получение </a:t>
            </a:r>
            <a:r>
              <a:rPr lang="ru-RU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заявки</a:t>
            </a: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уточнение </a:t>
            </a:r>
            <a:r>
              <a:rPr lang="ru-RU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деталей</a:t>
            </a:r>
          </a:p>
          <a:p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подготовка </a:t>
            </a:r>
            <a:r>
              <a:rPr lang="ru-RU" dirty="0">
                <a:solidFill>
                  <a:srgbClr val="FFFF00"/>
                </a:solidFill>
                <a:latin typeface="Trebuchet MS" panose="020B0603020202020204" pitchFamily="34" charset="0"/>
              </a:rPr>
              <a:t>документов</a:t>
            </a:r>
          </a:p>
          <a:p>
            <a:endParaRPr lang="ru-RU" dirty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получение </a:t>
            </a:r>
            <a:r>
              <a:rPr lang="ru-RU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оплаты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296" y="397517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Существует много этапов работы с клиентами: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085184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И, конечно, обслуживание после покупки, 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чтобы </a:t>
            </a:r>
            <a:r>
              <a:rPr lang="ru-RU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сохранить</a:t>
            </a:r>
            <a:r>
              <a:rPr lang="ru-RU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Trebuchet MS" panose="020B0603020202020204" pitchFamily="34" charset="0"/>
              </a:rPr>
              <a:t>лояльность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 клиента</a:t>
            </a:r>
          </a:p>
        </p:txBody>
      </p:sp>
      <p:sp>
        <p:nvSpPr>
          <p:cNvPr id="9" name="Овал 8"/>
          <p:cNvSpPr/>
          <p:nvPr/>
        </p:nvSpPr>
        <p:spPr>
          <a:xfrm>
            <a:off x="590296" y="1916832"/>
            <a:ext cx="216024" cy="200923"/>
          </a:xfrm>
          <a:prstGeom prst="ellipse">
            <a:avLst/>
          </a:prstGeom>
          <a:noFill/>
          <a:ln w="127000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84342" y="2517404"/>
            <a:ext cx="216024" cy="200923"/>
          </a:xfrm>
          <a:prstGeom prst="ellipse">
            <a:avLst/>
          </a:prstGeom>
          <a:noFill/>
          <a:ln w="127000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86896" y="3068960"/>
            <a:ext cx="216024" cy="200923"/>
          </a:xfrm>
          <a:prstGeom prst="ellipse">
            <a:avLst/>
          </a:prstGeom>
          <a:noFill/>
          <a:ln w="127000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90296" y="3609399"/>
            <a:ext cx="216024" cy="200923"/>
          </a:xfrm>
          <a:prstGeom prst="ellipse">
            <a:avLst/>
          </a:prstGeom>
          <a:noFill/>
          <a:ln w="127000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 descr="C:\Users\bolshakova\Desktop\crm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23928" y="1615543"/>
            <a:ext cx="5036871" cy="503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142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lshakova\Desktop\crm\Depositphotos_43989247_l-2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0" r="4304"/>
          <a:stretch/>
        </p:blipFill>
        <p:spPr bwMode="auto">
          <a:xfrm>
            <a:off x="0" y="13648"/>
            <a:ext cx="9144000" cy="68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 flipH="1">
            <a:off x="1029960" y="3001916"/>
            <a:ext cx="1296144" cy="864096"/>
          </a:xfrm>
          <a:prstGeom prst="cloudCallout">
            <a:avLst>
              <a:gd name="adj1" fmla="val -31919"/>
              <a:gd name="adj2" fmla="val 89711"/>
            </a:avLst>
          </a:prstGeom>
          <a:gradFill>
            <a:gsLst>
              <a:gs pos="4000">
                <a:srgbClr val="FFFF00">
                  <a:alpha val="12000"/>
                  <a:lumMod val="0"/>
                </a:srgbClr>
              </a:gs>
              <a:gs pos="66000">
                <a:srgbClr val="FFFF00"/>
              </a:gs>
              <a:gs pos="95000">
                <a:srgbClr val="FFFF00"/>
              </a:gs>
            </a:gsLst>
            <a:path path="circle">
              <a:fillToRect l="50000" t="50000" r="50000" b="5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9613" y="24991"/>
            <a:ext cx="9144000" cy="685428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653136"/>
            <a:ext cx="6120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rebuchet MS" panose="020B0603020202020204" pitchFamily="34" charset="0"/>
              </a:rPr>
              <a:t>Но ведь </a:t>
            </a:r>
            <a:r>
              <a:rPr lang="ru-RU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клиента нужно еще поймать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во всех его </a:t>
            </a:r>
            <a:r>
              <a:rPr lang="ru-RU" sz="20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соцсетях</a:t>
            </a:r>
            <a:r>
              <a:rPr lang="ru-RU" sz="2000" dirty="0">
                <a:solidFill>
                  <a:schemeClr val="bg1"/>
                </a:solidFill>
                <a:latin typeface="Trebuchet MS" panose="020B0603020202020204" pitchFamily="34" charset="0"/>
              </a:rPr>
              <a:t>, мессенджерах, почтах, </a:t>
            </a:r>
            <a:r>
              <a:rPr lang="ru-RU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 разнообразными предпочтениями, недоверием к рекламе и переменчивым настроением.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31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2932" y="1484784"/>
            <a:ext cx="7515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Ускорить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работу</a:t>
            </a:r>
          </a:p>
          <a:p>
            <a:endParaRPr lang="ru-RU" sz="2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Сэкономить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время сотрудников</a:t>
            </a:r>
          </a:p>
          <a:p>
            <a:endParaRPr lang="ru-RU" sz="2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Исключить ошибки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ч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еловеческого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фактора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982458" y="1280635"/>
            <a:ext cx="3738073" cy="936104"/>
          </a:xfrm>
          <a:prstGeom prst="rightArrow">
            <a:avLst>
              <a:gd name="adj1" fmla="val 50000"/>
              <a:gd name="adj2" fmla="val 91443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997710" y="2555018"/>
            <a:ext cx="6022562" cy="945989"/>
          </a:xfrm>
          <a:prstGeom prst="rightArrow">
            <a:avLst>
              <a:gd name="adj1" fmla="val 50000"/>
              <a:gd name="adj2" fmla="val 91443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997710" y="3789040"/>
            <a:ext cx="7704856" cy="1008112"/>
          </a:xfrm>
          <a:prstGeom prst="rightArrow">
            <a:avLst>
              <a:gd name="adj1" fmla="val 50000"/>
              <a:gd name="adj2" fmla="val 91443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67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187624" y="1553724"/>
            <a:ext cx="2664296" cy="26673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32656"/>
            <a:ext cx="83359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Распространенные проблемы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бизнеса</a:t>
            </a:r>
            <a:endParaRPr lang="ru-RU" sz="3600" dirty="0">
              <a:latin typeface="Trebuchet MS" panose="020B0603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987" y="5432181"/>
            <a:ext cx="3875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  <a:latin typeface="Trebuchet MS" panose="020B0603020202020204" pitchFamily="34" charset="0"/>
              </a:rPr>
              <a:t>нас отвлекает множество сиюминутных дел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32206" y="1844824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rebuchet MS" panose="020B0603020202020204" pitchFamily="34" charset="0"/>
              </a:rPr>
              <a:t>мы не всегда понимаем, на чем </a:t>
            </a:r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фокусироваться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24844" y="2104110"/>
            <a:ext cx="917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11" name="Овал 10"/>
          <p:cNvSpPr/>
          <p:nvPr/>
        </p:nvSpPr>
        <p:spPr>
          <a:xfrm>
            <a:off x="5415515" y="3544202"/>
            <a:ext cx="2695142" cy="276511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304162" y="4118074"/>
            <a:ext cx="917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>
                <a:latin typeface="Trebuchet MS" panose="020B0603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0320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olshakova\Desktop\crm\11413312_l-2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33"/>
          <a:stretch/>
        </p:blipFill>
        <p:spPr bwMode="auto">
          <a:xfrm>
            <a:off x="0" y="7163"/>
            <a:ext cx="9144000" cy="683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16" y="30976"/>
            <a:ext cx="9144000" cy="685428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84264" y="404664"/>
            <a:ext cx="70840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Самое важное –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не </a:t>
            </a:r>
            <a:r>
              <a:rPr lang="ru-RU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потерять </a:t>
            </a:r>
            <a:r>
              <a:rPr lang="ru-RU" sz="4400" b="1" dirty="0">
                <a:solidFill>
                  <a:srgbClr val="FFFF00"/>
                </a:solidFill>
                <a:latin typeface="Trebuchet MS" panose="020B0603020202020204" pitchFamily="34" charset="0"/>
              </a:rPr>
              <a:t>клиента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23621" y="2996952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Что бывает </a:t>
            </a:r>
            <a:r>
              <a:rPr lang="ru-RU" sz="2000" dirty="0">
                <a:solidFill>
                  <a:schemeClr val="bg1"/>
                </a:solidFill>
                <a:latin typeface="Trebuchet MS" panose="020B0603020202020204" pitchFamily="34" charset="0"/>
              </a:rPr>
              <a:t>довольно </a:t>
            </a:r>
            <a:r>
              <a:rPr lang="ru-RU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сложно, особенно если работа менеджеров слабо организована.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001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4265</TotalTime>
  <Words>1386</Words>
  <Application>Microsoft Office PowerPoint</Application>
  <PresentationFormat>Экран (4:3)</PresentationFormat>
  <Paragraphs>314</Paragraphs>
  <Slides>49</Slides>
  <Notes>22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bolshakova</dc:creator>
  <cp:lastModifiedBy>user186</cp:lastModifiedBy>
  <cp:revision>132</cp:revision>
  <dcterms:created xsi:type="dcterms:W3CDTF">2019-04-10T16:26:05Z</dcterms:created>
  <dcterms:modified xsi:type="dcterms:W3CDTF">2019-05-29T06:50:01Z</dcterms:modified>
</cp:coreProperties>
</file>